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68"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3447" autoAdjust="0"/>
  </p:normalViewPr>
  <p:slideViewPr>
    <p:cSldViewPr>
      <p:cViewPr varScale="1">
        <p:scale>
          <a:sx n="63" d="100"/>
          <a:sy n="63" d="100"/>
        </p:scale>
        <p:origin x="7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18510-85C7-42BA-A067-068ABCA01F51}" type="datetimeFigureOut">
              <a:rPr lang="en-US" smtClean="0"/>
              <a:t>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A82E3-BE29-4117-BC9D-DE1F8A2BAD88}" type="slidenum">
              <a:rPr lang="en-US" smtClean="0"/>
              <a:t>‹#›</a:t>
            </a:fld>
            <a:endParaRPr lang="en-US"/>
          </a:p>
        </p:txBody>
      </p:sp>
    </p:spTree>
    <p:extLst>
      <p:ext uri="{BB962C8B-B14F-4D97-AF65-F5344CB8AC3E}">
        <p14:creationId xmlns:p14="http://schemas.microsoft.com/office/powerpoint/2010/main" val="262028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A82E3-BE29-4117-BC9D-DE1F8A2BAD88}" type="slidenum">
              <a:rPr lang="en-US" smtClean="0"/>
              <a:t>19</a:t>
            </a:fld>
            <a:endParaRPr lang="en-US"/>
          </a:p>
        </p:txBody>
      </p:sp>
    </p:spTree>
    <p:extLst>
      <p:ext uri="{BB962C8B-B14F-4D97-AF65-F5344CB8AC3E}">
        <p14:creationId xmlns:p14="http://schemas.microsoft.com/office/powerpoint/2010/main" val="72689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EC233CBE-D2C5-4F7A-AFDA-DC54308B62ED}" type="datetimeFigureOut">
              <a:rPr lang="ar-IQ" smtClean="0"/>
              <a:t>08/04/1447</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AC99A81-1167-405F-823C-6B4EF3DBFC37}"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C233CBE-D2C5-4F7A-AFDA-DC54308B62ED}" type="datetimeFigureOut">
              <a:rPr lang="ar-IQ" smtClean="0"/>
              <a:t>08/04/1447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C233CBE-D2C5-4F7A-AFDA-DC54308B62ED}" type="datetimeFigureOut">
              <a:rPr lang="ar-IQ" smtClean="0"/>
              <a:t>08/04/1447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C233CBE-D2C5-4F7A-AFDA-DC54308B62ED}" type="datetimeFigureOut">
              <a:rPr lang="ar-IQ" smtClean="0"/>
              <a:t>08/04/1447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C233CBE-D2C5-4F7A-AFDA-DC54308B62ED}" type="datetimeFigureOut">
              <a:rPr lang="ar-IQ" smtClean="0"/>
              <a:t>08/04/1447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C233CBE-D2C5-4F7A-AFDA-DC54308B62ED}" type="datetimeFigureOut">
              <a:rPr lang="ar-IQ" smtClean="0"/>
              <a:t>08/04/1447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EC233CBE-D2C5-4F7A-AFDA-DC54308B62ED}" type="datetimeFigureOut">
              <a:rPr lang="ar-IQ" smtClean="0"/>
              <a:t>08/04/1447</a:t>
            </a:fld>
            <a:endParaRPr lang="ar-IQ"/>
          </a:p>
        </p:txBody>
      </p:sp>
      <p:sp>
        <p:nvSpPr>
          <p:cNvPr id="27" name="عنصر نائب لرقم الشريحة 26"/>
          <p:cNvSpPr>
            <a:spLocks noGrp="1"/>
          </p:cNvSpPr>
          <p:nvPr>
            <p:ph type="sldNum" sz="quarter" idx="11"/>
          </p:nvPr>
        </p:nvSpPr>
        <p:spPr/>
        <p:txBody>
          <a:bodyPr rtlCol="0"/>
          <a:lstStyle/>
          <a:p>
            <a:fld id="{5AC99A81-1167-405F-823C-6B4EF3DBFC37}" type="slidenum">
              <a:rPr lang="ar-IQ" smtClean="0"/>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EC233CBE-D2C5-4F7A-AFDA-DC54308B62ED}" type="datetimeFigureOut">
              <a:rPr lang="ar-IQ" smtClean="0"/>
              <a:t>08/04/1447</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5AC99A81-1167-405F-823C-6B4EF3DBFC3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233CBE-D2C5-4F7A-AFDA-DC54308B62ED}" type="datetimeFigureOut">
              <a:rPr lang="ar-IQ" smtClean="0"/>
              <a:t>08/04/1447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C233CBE-D2C5-4F7A-AFDA-DC54308B62ED}" type="datetimeFigureOut">
              <a:rPr lang="ar-IQ" smtClean="0"/>
              <a:t>08/04/1447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EC233CBE-D2C5-4F7A-AFDA-DC54308B62ED}" type="datetimeFigureOut">
              <a:rPr lang="ar-IQ" smtClean="0"/>
              <a:t>08/04/1447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C99A81-1167-405F-823C-6B4EF3DBFC37}"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C233CBE-D2C5-4F7A-AFDA-DC54308B62ED}" type="datetimeFigureOut">
              <a:rPr lang="ar-IQ" smtClean="0"/>
              <a:t>08/04/1447</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AC99A81-1167-405F-823C-6B4EF3DBFC3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at-cat-european-gatto-soriano-3048851/"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842347"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ixnio.com/media/painkiller-pills-treatment-cure-healthcare"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laboutbirds.org/news/"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vecteezy.com/photo/22460669-close-up-shot-of-the-plane-landing-on-the-runway-generative-ai"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e.englishcollege.com/science-environment/when-is-fall.html"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quoteproverbs.com/winter/"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rchart.com/story/news/28444289/coffee-prices-rally-sharply-on-global-coffee-production-concerns"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lygoodnewsdaily.com/post/flowers-can-dance"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rintablegraphics.in/category/background-imag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377824"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gunakitchenandbar.com/occasions/"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jooinn.com/ocean-and-sky.html" TargetMode="Externa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all.alphacoders.com/big.php?i=717729"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ixelstalk.net/wild-animals-wallpaper-hd/"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ews.arizona.edu/story/first-college-veterinary-medicine-class-set-graduat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oto.wuestenigel.com/medical-care-concept-capsule-with-medical-granules-in-a-female-hand-close-up/"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nautilus-animal-cephalopods-414297/"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s/photo/1260179"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stock.com/free-videos/horse-farm-1101196" TargetMode="Externa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hyperlink" Target="https://openclipart.org/detail/225434/DS%2057:%20Fire"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260649"/>
            <a:ext cx="8458200" cy="3611264"/>
          </a:xfrm>
        </p:spPr>
        <p:txBody>
          <a:bodyPr>
            <a:normAutofit/>
          </a:bodyPr>
          <a:lstStyle/>
          <a:p>
            <a:pPr marL="457200" algn="ctr" rtl="0">
              <a:lnSpc>
                <a:spcPct val="150000"/>
              </a:lnSpc>
              <a:spcAft>
                <a:spcPts val="0"/>
              </a:spcAft>
            </a:pPr>
            <a:r>
              <a:rPr lang="en-US" b="1" u="sng" dirty="0">
                <a:effectLst/>
                <a:latin typeface="Times New Roman" pitchFamily="18" charset="0"/>
                <a:ea typeface="Calibri"/>
                <a:cs typeface="Times New Roman" pitchFamily="18" charset="0"/>
              </a:rPr>
              <a:t>HYPERTHERMIA (HEAT STROKE OR HEAT EXHAUSTION)&amp; Fever</a:t>
            </a:r>
            <a:endParaRPr lang="ar-IQ" dirty="0">
              <a:latin typeface="Times New Roman" pitchFamily="18" charset="0"/>
              <a:cs typeface="Times New Roman" pitchFamily="18" charset="0"/>
            </a:endParaRPr>
          </a:p>
        </p:txBody>
      </p:sp>
      <p:sp>
        <p:nvSpPr>
          <p:cNvPr id="3" name="عنوان فرعي 2"/>
          <p:cNvSpPr>
            <a:spLocks noGrp="1"/>
          </p:cNvSpPr>
          <p:nvPr>
            <p:ph type="subTitle" idx="1"/>
          </p:nvPr>
        </p:nvSpPr>
        <p:spPr>
          <a:xfrm>
            <a:off x="467544" y="4437112"/>
            <a:ext cx="4953000" cy="1752600"/>
          </a:xfrm>
        </p:spPr>
        <p:txBody>
          <a:bodyPr>
            <a:normAutofit/>
          </a:bodyPr>
          <a:lstStyle/>
          <a:p>
            <a:r>
              <a:rPr lang="en-US" sz="2800" b="1" i="1" dirty="0">
                <a:solidFill>
                  <a:schemeClr val="tx1"/>
                </a:solidFill>
                <a:latin typeface="Times New Roman" pitchFamily="18" charset="0"/>
                <a:cs typeface="Times New Roman" pitchFamily="18" charset="0"/>
              </a:rPr>
              <a:t>By </a:t>
            </a:r>
          </a:p>
          <a:p>
            <a:r>
              <a:rPr lang="en-US" sz="2800" b="1" i="1" dirty="0">
                <a:solidFill>
                  <a:schemeClr val="tx1"/>
                </a:solidFill>
                <a:latin typeface="Times New Roman" pitchFamily="18" charset="0"/>
                <a:cs typeface="Times New Roman" pitchFamily="18" charset="0"/>
              </a:rPr>
              <a:t>Dr. Hussein </a:t>
            </a:r>
            <a:r>
              <a:rPr lang="en-US" sz="2800" b="1" i="1" dirty="0" err="1">
                <a:solidFill>
                  <a:schemeClr val="tx1"/>
                </a:solidFill>
                <a:latin typeface="Times New Roman" pitchFamily="18" charset="0"/>
                <a:cs typeface="Times New Roman" pitchFamily="18" charset="0"/>
              </a:rPr>
              <a:t>ALNaji</a:t>
            </a:r>
            <a:endParaRPr lang="ar-IQ" sz="28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830474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looking up with a green eyes&#10;&#10;AI-generated content may be incorrect.">
            <a:extLst>
              <a:ext uri="{FF2B5EF4-FFF2-40B4-BE49-F238E27FC236}">
                <a16:creationId xmlns:a16="http://schemas.microsoft.com/office/drawing/2014/main" id="{0901B1F0-E22D-A944-AA71-AA3C5DFBDD35}"/>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05363" y="620688"/>
            <a:ext cx="8568952" cy="4465133"/>
          </a:xfrm>
          <a:prstGeom prst="rect">
            <a:avLst/>
          </a:prstGeom>
        </p:spPr>
        <p:txBody>
          <a:bodyPr wrap="square">
            <a:spAutoFit/>
          </a:bodyPr>
          <a:lstStyle/>
          <a:p>
            <a:pPr algn="l" rtl="0">
              <a:lnSpc>
                <a:spcPct val="150000"/>
              </a:lnSpc>
              <a:spcAft>
                <a:spcPts val="0"/>
              </a:spcAft>
              <a:tabLst>
                <a:tab pos="971550" algn="l"/>
              </a:tabLs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l" rtl="0">
              <a:lnSpc>
                <a:spcPct val="150000"/>
              </a:lnSpc>
              <a:spcAft>
                <a:spcPts val="0"/>
              </a:spcAft>
              <a:buFont typeface="+mj-lt"/>
              <a:buAutoNum type="arabicPeriod"/>
              <a:tabLst>
                <a:tab pos="971550" algn="l"/>
              </a:tabLst>
            </a:pPr>
            <a:r>
              <a:rPr lang="en-US" sz="2400" dirty="0">
                <a:effectLst/>
                <a:latin typeface="Times New Roman"/>
                <a:ea typeface="Calibri"/>
                <a:cs typeface="Arial"/>
              </a:rPr>
              <a:t>The effects of fever are the combined effects of hyperthermia and infection or inflammation. </a:t>
            </a:r>
            <a:endParaRPr lang="en-US" sz="2400" dirty="0">
              <a:ea typeface="Calibri"/>
              <a:cs typeface="Arial"/>
            </a:endParaRPr>
          </a:p>
          <a:p>
            <a:pPr marL="342900" lvl="0" indent="-342900" algn="l" rtl="0">
              <a:lnSpc>
                <a:spcPct val="150000"/>
              </a:lnSpc>
              <a:spcAft>
                <a:spcPts val="0"/>
              </a:spcAft>
              <a:buFont typeface="+mj-lt"/>
              <a:buAutoNum type="arabicPeriod"/>
              <a:tabLst>
                <a:tab pos="971550" algn="l"/>
              </a:tabLst>
            </a:pPr>
            <a:r>
              <a:rPr lang="en-US" sz="2400" dirty="0">
                <a:effectLst/>
                <a:latin typeface="Times New Roman"/>
                <a:ea typeface="Calibri"/>
                <a:cs typeface="Arial"/>
              </a:rPr>
              <a:t>There is elevation of body temperature, an increase in heart rate with a diminution of amplitude and strength of the arterial pulse.</a:t>
            </a:r>
            <a:endParaRPr lang="en-US" sz="2400" dirty="0">
              <a:ea typeface="Calibri"/>
              <a:cs typeface="Arial"/>
            </a:endParaRPr>
          </a:p>
          <a:p>
            <a:pPr marL="342900" lvl="0" indent="-342900" algn="l" rtl="0">
              <a:lnSpc>
                <a:spcPct val="150000"/>
              </a:lnSpc>
              <a:spcAft>
                <a:spcPts val="0"/>
              </a:spcAft>
              <a:buFont typeface="+mj-lt"/>
              <a:buAutoNum type="arabicPeriod"/>
              <a:tabLst>
                <a:tab pos="971550" algn="l"/>
              </a:tabLst>
            </a:pPr>
            <a:r>
              <a:rPr lang="en-US" sz="2400" dirty="0">
                <a:effectLst/>
                <a:latin typeface="Times New Roman"/>
                <a:ea typeface="Calibri"/>
                <a:cs typeface="Arial"/>
              </a:rPr>
              <a:t> </a:t>
            </a:r>
            <a:r>
              <a:rPr lang="en-US" sz="2400" dirty="0" err="1">
                <a:effectLst/>
                <a:latin typeface="Times New Roman"/>
                <a:ea typeface="Calibri"/>
                <a:cs typeface="Arial"/>
              </a:rPr>
              <a:t>hyperpnea</a:t>
            </a:r>
            <a:r>
              <a:rPr lang="en-US" sz="2400" dirty="0">
                <a:effectLst/>
                <a:latin typeface="Times New Roman"/>
                <a:ea typeface="Calibri"/>
                <a:cs typeface="Arial"/>
              </a:rPr>
              <a:t>, wasting, oliguria often with albuminuria.</a:t>
            </a:r>
            <a:endParaRPr lang="en-US" sz="2400" dirty="0">
              <a:ea typeface="Calibri"/>
              <a:cs typeface="Arial"/>
            </a:endParaRPr>
          </a:p>
          <a:p>
            <a:pPr marL="342900" lvl="0" indent="-342900" algn="l" rtl="0">
              <a:lnSpc>
                <a:spcPct val="150000"/>
              </a:lnSpc>
              <a:spcAft>
                <a:spcPts val="0"/>
              </a:spcAft>
              <a:buFont typeface="+mj-lt"/>
              <a:buAutoNum type="arabicPeriod"/>
              <a:tabLst>
                <a:tab pos="971550" algn="l"/>
              </a:tabLst>
            </a:pPr>
            <a:r>
              <a:rPr lang="en-US" sz="2400" dirty="0">
                <a:effectLst/>
                <a:latin typeface="Times New Roman"/>
                <a:ea typeface="Calibri"/>
                <a:cs typeface="Arial"/>
              </a:rPr>
              <a:t> increased thirst, anorexia, scant feces, depression, and muscle weakness. </a:t>
            </a:r>
            <a:endParaRPr lang="en-US" sz="2400" dirty="0">
              <a:ea typeface="Calibri"/>
              <a:cs typeface="Arial"/>
            </a:endParaRPr>
          </a:p>
        </p:txBody>
      </p:sp>
    </p:spTree>
    <p:extLst>
      <p:ext uri="{BB962C8B-B14F-4D97-AF65-F5344CB8AC3E}">
        <p14:creationId xmlns:p14="http://schemas.microsoft.com/office/powerpoint/2010/main" val="370732425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set over a beach&#10;&#10;AI-generated content may be incorrect.">
            <a:extLst>
              <a:ext uri="{FF2B5EF4-FFF2-40B4-BE49-F238E27FC236}">
                <a16:creationId xmlns:a16="http://schemas.microsoft.com/office/drawing/2014/main" id="{9CEBF78A-081B-A67C-A06F-B7DC0C1FFA0F}"/>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32656"/>
            <a:ext cx="9144000" cy="6525344"/>
          </a:xfrm>
          <a:prstGeom prst="rect">
            <a:avLst/>
          </a:prstGeom>
        </p:spPr>
      </p:pic>
      <p:sp>
        <p:nvSpPr>
          <p:cNvPr id="2" name="مستطيل 1"/>
          <p:cNvSpPr/>
          <p:nvPr/>
        </p:nvSpPr>
        <p:spPr>
          <a:xfrm>
            <a:off x="83999" y="116632"/>
            <a:ext cx="8280920" cy="6127127"/>
          </a:xfrm>
          <a:prstGeom prst="rect">
            <a:avLst/>
          </a:prstGeom>
        </p:spPr>
        <p:txBody>
          <a:bodyPr wrap="square">
            <a:spAutoFit/>
          </a:bodyPr>
          <a:lstStyle/>
          <a:p>
            <a:pPr algn="l" rtl="0">
              <a:lnSpc>
                <a:spcPct val="150000"/>
              </a:lnSpc>
              <a:spcAft>
                <a:spcPts val="0"/>
              </a:spcAft>
              <a:tabLst>
                <a:tab pos="971550" algn="l"/>
              </a:tabLst>
            </a:pPr>
            <a:r>
              <a:rPr lang="en-US" sz="2400" b="1" dirty="0">
                <a:effectLst/>
                <a:latin typeface="Times New Roman"/>
                <a:ea typeface="Calibri"/>
                <a:cs typeface="Arial"/>
              </a:rPr>
              <a:t>CLINICAL PATHOLOGY</a:t>
            </a:r>
            <a:endParaRPr lang="en-US" sz="2400" dirty="0">
              <a:ea typeface="Calibri"/>
              <a:cs typeface="Arial"/>
            </a:endParaRPr>
          </a:p>
          <a:p>
            <a:pPr algn="l" rtl="0">
              <a:lnSpc>
                <a:spcPct val="150000"/>
              </a:lnSpc>
              <a:spcAft>
                <a:spcPts val="0"/>
              </a:spcAft>
              <a:tabLst>
                <a:tab pos="971550" algn="l"/>
              </a:tabLst>
            </a:pPr>
            <a:r>
              <a:rPr lang="en-US" sz="2400" dirty="0">
                <a:effectLst/>
                <a:latin typeface="Times New Roman"/>
                <a:ea typeface="Calibri"/>
                <a:cs typeface="Arial"/>
              </a:rPr>
              <a:t>The most common tests include the following:</a:t>
            </a:r>
            <a:br>
              <a:rPr lang="en-US" sz="2400" dirty="0">
                <a:effectLst/>
                <a:latin typeface="Times New Roman"/>
                <a:ea typeface="Calibri"/>
                <a:cs typeface="Arial"/>
              </a:rPr>
            </a:br>
            <a:r>
              <a:rPr lang="en-US" sz="2400" dirty="0">
                <a:effectLst/>
                <a:latin typeface="Times New Roman"/>
                <a:ea typeface="Calibri"/>
                <a:cs typeface="Arial"/>
              </a:rPr>
              <a:t>• Microbiologic testing of blood samples</a:t>
            </a:r>
            <a:br>
              <a:rPr lang="en-US" sz="2400" dirty="0">
                <a:effectLst/>
                <a:latin typeface="Times New Roman"/>
                <a:ea typeface="Calibri"/>
                <a:cs typeface="Arial"/>
              </a:rPr>
            </a:br>
            <a:r>
              <a:rPr lang="en-US" sz="2400" dirty="0">
                <a:effectLst/>
                <a:latin typeface="Times New Roman"/>
                <a:ea typeface="Calibri"/>
                <a:cs typeface="Arial"/>
              </a:rPr>
              <a:t>• Analysis of serous fluids from body cavities</a:t>
            </a:r>
            <a:br>
              <a:rPr lang="en-US" sz="2400" dirty="0">
                <a:effectLst/>
                <a:latin typeface="Times New Roman"/>
                <a:ea typeface="Calibri"/>
                <a:cs typeface="Arial"/>
              </a:rPr>
            </a:br>
            <a:r>
              <a:rPr lang="en-US" sz="2400" dirty="0">
                <a:effectLst/>
                <a:latin typeface="Times New Roman"/>
                <a:ea typeface="Calibri"/>
                <a:cs typeface="Arial"/>
              </a:rPr>
              <a:t>• Cerebrospinal fluid analysis</a:t>
            </a:r>
            <a:br>
              <a:rPr lang="en-US" sz="2400" dirty="0">
                <a:effectLst/>
                <a:latin typeface="Times New Roman"/>
                <a:ea typeface="Calibri"/>
                <a:cs typeface="Arial"/>
              </a:rPr>
            </a:br>
            <a:r>
              <a:rPr lang="en-US" sz="2400" dirty="0">
                <a:effectLst/>
                <a:latin typeface="Times New Roman"/>
                <a:ea typeface="Calibri"/>
                <a:cs typeface="Arial"/>
              </a:rPr>
              <a:t>• Milk sample analysis</a:t>
            </a:r>
            <a:br>
              <a:rPr lang="en-US" sz="2400" dirty="0">
                <a:effectLst/>
                <a:latin typeface="Times New Roman"/>
                <a:ea typeface="Calibri"/>
                <a:cs typeface="Arial"/>
              </a:rPr>
            </a:br>
            <a:r>
              <a:rPr lang="en-US" sz="2400" dirty="0">
                <a:effectLst/>
                <a:latin typeface="Times New Roman"/>
                <a:ea typeface="Calibri"/>
                <a:cs typeface="Arial"/>
              </a:rPr>
              <a:t>• Reproductive tract secretion analysis</a:t>
            </a:r>
            <a:br>
              <a:rPr lang="en-US" sz="2400" dirty="0">
                <a:effectLst/>
                <a:latin typeface="Times New Roman"/>
                <a:ea typeface="Calibri"/>
                <a:cs typeface="Arial"/>
              </a:rPr>
            </a:br>
            <a:r>
              <a:rPr lang="en-US" sz="2400" dirty="0">
                <a:effectLst/>
                <a:latin typeface="Times New Roman"/>
                <a:ea typeface="Calibri"/>
                <a:cs typeface="Arial"/>
              </a:rPr>
              <a:t>• Joint fluid analysis</a:t>
            </a:r>
            <a:br>
              <a:rPr lang="en-US" sz="2400" dirty="0">
                <a:effectLst/>
                <a:latin typeface="Times New Roman"/>
                <a:ea typeface="Calibri"/>
                <a:cs typeface="Arial"/>
              </a:rPr>
            </a:br>
            <a:r>
              <a:rPr lang="en-US" sz="2400" dirty="0">
                <a:effectLst/>
                <a:latin typeface="Times New Roman"/>
                <a:ea typeface="Calibri"/>
                <a:cs typeface="Arial"/>
              </a:rPr>
              <a:t>• Biopsies</a:t>
            </a:r>
            <a:br>
              <a:rPr lang="en-US" sz="2400" dirty="0">
                <a:effectLst/>
                <a:latin typeface="Times New Roman"/>
                <a:ea typeface="Calibri"/>
                <a:cs typeface="Arial"/>
              </a:rPr>
            </a:br>
            <a:r>
              <a:rPr lang="en-US" sz="2400" dirty="0">
                <a:effectLst/>
                <a:latin typeface="Times New Roman"/>
                <a:ea typeface="Calibri"/>
                <a:cs typeface="Arial"/>
              </a:rPr>
              <a:t>• Exploratory laparotomy</a:t>
            </a:r>
            <a:br>
              <a:rPr lang="en-US" sz="2400" dirty="0">
                <a:effectLst/>
                <a:latin typeface="Times New Roman"/>
                <a:ea typeface="Calibri"/>
                <a:cs typeface="Arial"/>
              </a:rPr>
            </a:br>
            <a:r>
              <a:rPr lang="en-US" sz="2400" dirty="0">
                <a:effectLst/>
                <a:latin typeface="Times New Roman"/>
                <a:ea typeface="Calibri"/>
                <a:cs typeface="Arial"/>
              </a:rPr>
              <a:t>Medical imaging may be necessary to detect deep abscesses</a:t>
            </a:r>
            <a:endParaRPr lang="en-US" sz="2400" dirty="0">
              <a:ea typeface="Calibri"/>
              <a:cs typeface="Arial"/>
            </a:endParaRPr>
          </a:p>
        </p:txBody>
      </p:sp>
    </p:spTree>
    <p:extLst>
      <p:ext uri="{BB962C8B-B14F-4D97-AF65-F5344CB8AC3E}">
        <p14:creationId xmlns:p14="http://schemas.microsoft.com/office/powerpoint/2010/main" val="125593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ttle of pills and a bottle of liquid&#10;&#10;AI-generated content may be incorrect.">
            <a:extLst>
              <a:ext uri="{FF2B5EF4-FFF2-40B4-BE49-F238E27FC236}">
                <a16:creationId xmlns:a16="http://schemas.microsoft.com/office/drawing/2014/main" id="{6FEA2B37-203F-F09F-23E3-737C14059FD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32656"/>
            <a:ext cx="9144000" cy="6525344"/>
          </a:xfrm>
          <a:prstGeom prst="rect">
            <a:avLst/>
          </a:prstGeom>
        </p:spPr>
      </p:pic>
      <p:sp>
        <p:nvSpPr>
          <p:cNvPr id="2" name="مستطيل 1"/>
          <p:cNvSpPr/>
          <p:nvPr/>
        </p:nvSpPr>
        <p:spPr>
          <a:xfrm>
            <a:off x="261821" y="476672"/>
            <a:ext cx="8712968" cy="3416320"/>
          </a:xfrm>
          <a:prstGeom prst="rect">
            <a:avLst/>
          </a:prstGeom>
        </p:spPr>
        <p:txBody>
          <a:bodyPr wrap="square">
            <a:spAutoFit/>
          </a:bodyPr>
          <a:lstStyle/>
          <a:p>
            <a:pPr algn="l" rtl="0">
              <a:lnSpc>
                <a:spcPct val="150000"/>
              </a:lnSpc>
              <a:spcAft>
                <a:spcPts val="0"/>
              </a:spcAft>
              <a:tabLst>
                <a:tab pos="971550" algn="l"/>
              </a:tabLst>
            </a:pPr>
            <a:r>
              <a:rPr lang="en-US" sz="2400" b="1" dirty="0">
                <a:effectLst/>
                <a:latin typeface="Times New Roman"/>
                <a:ea typeface="Calibri"/>
                <a:cs typeface="Arial"/>
              </a:rPr>
              <a:t>TREATMENT</a:t>
            </a:r>
            <a:br>
              <a:rPr lang="en-US" sz="2400" b="1" dirty="0">
                <a:effectLst/>
                <a:latin typeface="Times New Roman"/>
                <a:ea typeface="Calibri"/>
                <a:cs typeface="Arial"/>
              </a:rPr>
            </a:br>
            <a:r>
              <a:rPr lang="en-US" sz="2400" b="1" dirty="0">
                <a:effectLst/>
                <a:latin typeface="Times New Roman"/>
                <a:ea typeface="Calibri"/>
                <a:cs typeface="Arial"/>
              </a:rPr>
              <a:t>1- </a:t>
            </a:r>
            <a:r>
              <a:rPr lang="en-US" sz="2400" b="1" i="1" dirty="0">
                <a:effectLst/>
                <a:latin typeface="Times New Roman"/>
                <a:ea typeface="Calibri"/>
                <a:cs typeface="Arial"/>
              </a:rPr>
              <a:t>Antimicrobial Agents</a:t>
            </a:r>
            <a:br>
              <a:rPr lang="en-US" sz="2400" b="1" i="1" dirty="0">
                <a:effectLst/>
                <a:latin typeface="Times New Roman"/>
                <a:ea typeface="Calibri"/>
                <a:cs typeface="Arial"/>
              </a:rPr>
            </a:br>
            <a:r>
              <a:rPr lang="en-US" sz="2400" b="1" i="1" dirty="0">
                <a:effectLst/>
                <a:latin typeface="Times New Roman"/>
                <a:ea typeface="Calibri"/>
                <a:cs typeface="Arial"/>
              </a:rPr>
              <a:t>2-  Antipyretics such </a:t>
            </a:r>
            <a:r>
              <a:rPr lang="en-US" sz="2400" b="1" i="1" dirty="0" err="1">
                <a:effectLst/>
                <a:latin typeface="Times New Roman"/>
                <a:ea typeface="Calibri"/>
                <a:cs typeface="Arial"/>
              </a:rPr>
              <a:t>nonsteroidal</a:t>
            </a:r>
            <a:r>
              <a:rPr lang="en-US" sz="2400" b="1" i="1" dirty="0">
                <a:effectLst/>
                <a:latin typeface="Times New Roman"/>
                <a:ea typeface="Calibri"/>
                <a:cs typeface="Arial"/>
              </a:rPr>
              <a:t> </a:t>
            </a:r>
            <a:r>
              <a:rPr lang="en-US" sz="2400" b="1" i="1" dirty="0" err="1">
                <a:effectLst/>
                <a:latin typeface="Times New Roman"/>
                <a:ea typeface="Calibri"/>
                <a:cs typeface="Arial"/>
              </a:rPr>
              <a:t>antiinflammatory</a:t>
            </a:r>
            <a:r>
              <a:rPr lang="en-US" sz="2400" b="1" i="1" dirty="0">
                <a:effectLst/>
                <a:latin typeface="Times New Roman"/>
                <a:ea typeface="Calibri"/>
                <a:cs typeface="Arial"/>
              </a:rPr>
              <a:t> drugs (NSAIDs) should be administered. Most NSAIDs, such as </a:t>
            </a:r>
            <a:r>
              <a:rPr lang="en-US" sz="2400" b="1" i="1" dirty="0" err="1">
                <a:effectLst/>
                <a:latin typeface="Times New Roman"/>
                <a:ea typeface="Calibri"/>
                <a:cs typeface="Arial"/>
              </a:rPr>
              <a:t>flunixin</a:t>
            </a:r>
            <a:r>
              <a:rPr lang="en-US" sz="2400" b="1" i="1" dirty="0">
                <a:effectLst/>
                <a:latin typeface="Times New Roman"/>
                <a:ea typeface="Calibri"/>
                <a:cs typeface="Arial"/>
              </a:rPr>
              <a:t> </a:t>
            </a:r>
            <a:r>
              <a:rPr lang="en-US" sz="2400" b="1" i="1" dirty="0" err="1">
                <a:effectLst/>
                <a:latin typeface="Times New Roman"/>
                <a:ea typeface="Calibri"/>
                <a:cs typeface="Arial"/>
              </a:rPr>
              <a:t>meglumine</a:t>
            </a:r>
            <a:r>
              <a:rPr lang="en-US" sz="2400" b="1" i="1" dirty="0">
                <a:effectLst/>
                <a:latin typeface="Times New Roman"/>
                <a:ea typeface="Calibri"/>
                <a:cs typeface="Arial"/>
              </a:rPr>
              <a:t>, are inhibitors of prostaglandin synthesis and act centrally to lower the thermoregulatory set point.</a:t>
            </a:r>
            <a:endParaRPr lang="en-US" sz="2400" dirty="0">
              <a:ea typeface="Calibri"/>
              <a:cs typeface="Arial"/>
            </a:endParaRPr>
          </a:p>
        </p:txBody>
      </p:sp>
    </p:spTree>
    <p:extLst>
      <p:ext uri="{BB962C8B-B14F-4D97-AF65-F5344CB8AC3E}">
        <p14:creationId xmlns:p14="http://schemas.microsoft.com/office/powerpoint/2010/main" val="398588870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ird flying in the sky&#10;&#10;AI-generated content may be incorrect.">
            <a:extLst>
              <a:ext uri="{FF2B5EF4-FFF2-40B4-BE49-F238E27FC236}">
                <a16:creationId xmlns:a16="http://schemas.microsoft.com/office/drawing/2014/main" id="{6226A75C-7913-F9E8-17AE-47A54DF7FFC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B752586F-FD6A-0B0A-4719-FAD594696D28}"/>
              </a:ext>
            </a:extLst>
          </p:cNvPr>
          <p:cNvSpPr txBox="1"/>
          <p:nvPr/>
        </p:nvSpPr>
        <p:spPr>
          <a:xfrm>
            <a:off x="0" y="92028"/>
            <a:ext cx="9036496" cy="6119945"/>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Sepsis</a:t>
            </a:r>
          </a:p>
          <a:p>
            <a:pPr algn="just" rtl="0">
              <a:lnSpc>
                <a:spcPct val="150000"/>
              </a:lnSpc>
            </a:pPr>
            <a:r>
              <a:rPr lang="en-US" sz="2400" b="1" dirty="0">
                <a:latin typeface="Times New Roman" panose="02020603050405020304" pitchFamily="18" charset="0"/>
                <a:cs typeface="Times New Roman" panose="02020603050405020304" pitchFamily="18" charset="0"/>
              </a:rPr>
              <a:t>Sepsis </a:t>
            </a:r>
            <a:r>
              <a:rPr lang="en-US" sz="2400" dirty="0">
                <a:latin typeface="Times New Roman" panose="02020603050405020304" pitchFamily="18" charset="0"/>
                <a:cs typeface="Times New Roman" panose="02020603050405020304" pitchFamily="18" charset="0"/>
              </a:rPr>
              <a:t> is a suspected or proven bacterial infection in conjunction with the presence of systemic inflammatory response syndrome (SIRS), which is defined as systemic inflammation in response to injury, being caused by infectious agents (e.g., bacteria, viruses, protozoa, fungi) or by noninfectious causes (e.g., trauma, toxins, hyperthermia, burns).</a:t>
            </a:r>
          </a:p>
          <a:p>
            <a:pPr algn="just" rtl="0">
              <a:lnSpc>
                <a:spcPct val="150000"/>
              </a:lnSpc>
            </a:pPr>
            <a:r>
              <a:rPr lang="en-US" sz="2400" dirty="0">
                <a:latin typeface="Times New Roman" panose="02020603050405020304" pitchFamily="18" charset="0"/>
                <a:cs typeface="Times New Roman" panose="02020603050405020304" pitchFamily="18" charset="0"/>
              </a:rPr>
              <a:t> Accurate criteria for SIRS have yet to be identified in domestic animals, but the presence of at least two of the following abnormalities is used to identify the presence of SIRS in humans: A- Hyperthermia or hypothermia   b- Tachycardia   c-Tachypnea or hyperventilation </a:t>
            </a:r>
          </a:p>
          <a:p>
            <a:pPr algn="just" rtl="0">
              <a:lnSpc>
                <a:spcPct val="150000"/>
              </a:lnSpc>
            </a:pPr>
            <a:r>
              <a:rPr lang="en-US" sz="2400" dirty="0">
                <a:latin typeface="Times New Roman" panose="02020603050405020304" pitchFamily="18" charset="0"/>
                <a:cs typeface="Times New Roman" panose="02020603050405020304" pitchFamily="18" charset="0"/>
              </a:rPr>
              <a:t>D- Leukopenia, leukocytosis, or &gt;10% band neutrophils</a:t>
            </a:r>
          </a:p>
        </p:txBody>
      </p:sp>
    </p:spTree>
    <p:extLst>
      <p:ext uri="{BB962C8B-B14F-4D97-AF65-F5344CB8AC3E}">
        <p14:creationId xmlns:p14="http://schemas.microsoft.com/office/powerpoint/2010/main" val="1326172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irplane on a runway&#10;&#10;AI-generated content may be incorrect.">
            <a:extLst>
              <a:ext uri="{FF2B5EF4-FFF2-40B4-BE49-F238E27FC236}">
                <a16:creationId xmlns:a16="http://schemas.microsoft.com/office/drawing/2014/main" id="{9FA8994F-37DB-CA07-576F-47125D5A49B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6632"/>
            <a:ext cx="9144000" cy="6673943"/>
          </a:xfrm>
          <a:prstGeom prst="rect">
            <a:avLst/>
          </a:prstGeom>
        </p:spPr>
      </p:pic>
      <p:sp>
        <p:nvSpPr>
          <p:cNvPr id="3" name="TextBox 2">
            <a:extLst>
              <a:ext uri="{FF2B5EF4-FFF2-40B4-BE49-F238E27FC236}">
                <a16:creationId xmlns:a16="http://schemas.microsoft.com/office/drawing/2014/main" id="{CFCBEDAC-7DCE-BEB2-32EF-D7C17272A775}"/>
              </a:ext>
            </a:extLst>
          </p:cNvPr>
          <p:cNvSpPr txBox="1"/>
          <p:nvPr/>
        </p:nvSpPr>
        <p:spPr>
          <a:xfrm>
            <a:off x="107504" y="260648"/>
            <a:ext cx="9036496" cy="6673943"/>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1-Severe sepsis </a:t>
            </a:r>
            <a:r>
              <a:rPr lang="en-US" sz="2400" dirty="0">
                <a:latin typeface="Times New Roman" panose="02020603050405020304" pitchFamily="18" charset="0"/>
                <a:cs typeface="Times New Roman" panose="02020603050405020304" pitchFamily="18" charset="0"/>
              </a:rPr>
              <a:t>is sepsis accompanied by organ dysfunction. </a:t>
            </a:r>
          </a:p>
          <a:p>
            <a:pPr algn="just" rtl="0">
              <a:lnSpc>
                <a:spcPct val="150000"/>
              </a:lnSpc>
            </a:pPr>
            <a:r>
              <a:rPr lang="en-US" sz="2400" b="1" dirty="0">
                <a:latin typeface="Times New Roman" panose="02020603050405020304" pitchFamily="18" charset="0"/>
                <a:cs typeface="Times New Roman" panose="02020603050405020304" pitchFamily="18" charset="0"/>
              </a:rPr>
              <a:t>2- Septic shock </a:t>
            </a:r>
            <a:r>
              <a:rPr lang="en-US" sz="2400" dirty="0">
                <a:latin typeface="Times New Roman" panose="02020603050405020304" pitchFamily="18" charset="0"/>
                <a:cs typeface="Times New Roman" panose="02020603050405020304" pitchFamily="18" charset="0"/>
              </a:rPr>
              <a:t>is defined as severe sepsis with hypotension (mean arterial blood pressure.</a:t>
            </a:r>
          </a:p>
          <a:p>
            <a:pPr algn="just" rtl="0">
              <a:lnSpc>
                <a:spcPct val="150000"/>
              </a:lnSpc>
            </a:pPr>
            <a:r>
              <a:rPr lang="en-US" sz="2400" b="1" dirty="0">
                <a:latin typeface="Times New Roman" panose="02020603050405020304" pitchFamily="18" charset="0"/>
                <a:cs typeface="Times New Roman" panose="02020603050405020304" pitchFamily="18" charset="0"/>
              </a:rPr>
              <a:t>3- Septic shock </a:t>
            </a:r>
            <a:r>
              <a:rPr lang="en-US" sz="2400" dirty="0">
                <a:latin typeface="Times New Roman" panose="02020603050405020304" pitchFamily="18" charset="0"/>
                <a:cs typeface="Times New Roman" panose="02020603050405020304" pitchFamily="18" charset="0"/>
              </a:rPr>
              <a:t>is defined as severe sepsis with hypotension (mean arterial blood pressure  &lt;65 mm Hg) despite  aggressive intravenous fluid therapy.</a:t>
            </a:r>
          </a:p>
          <a:p>
            <a:pPr algn="just" rtl="0">
              <a:lnSpc>
                <a:spcPct val="150000"/>
              </a:lnSpc>
            </a:pPr>
            <a:r>
              <a:rPr lang="en-US" sz="2400" dirty="0">
                <a:latin typeface="Times New Roman" panose="02020603050405020304" pitchFamily="18" charset="0"/>
                <a:cs typeface="Times New Roman" panose="02020603050405020304" pitchFamily="18" charset="0"/>
              </a:rPr>
              <a:t> 4- </a:t>
            </a:r>
            <a:r>
              <a:rPr lang="en-US" sz="2400" b="1" dirty="0">
                <a:latin typeface="Times New Roman" panose="02020603050405020304" pitchFamily="18" charset="0"/>
                <a:cs typeface="Times New Roman" panose="02020603050405020304" pitchFamily="18" charset="0"/>
              </a:rPr>
              <a:t>Septicemia </a:t>
            </a:r>
            <a:r>
              <a:rPr lang="en-US" sz="2400" dirty="0">
                <a:latin typeface="Times New Roman" panose="02020603050405020304" pitchFamily="18" charset="0"/>
                <a:cs typeface="Times New Roman" panose="02020603050405020304" pitchFamily="18" charset="0"/>
              </a:rPr>
              <a:t>is the acute invasion of the systemic  circulation by pathogenic bacteria accompanied by septic shock with possible bacterial  localization in various body systems or  organs. It is a common cause of morbidity  and mortality in newborn farm animals that  have not received a sufficient quantity of  colostrum in the first 24 hours after birth.</a:t>
            </a:r>
          </a:p>
        </p:txBody>
      </p:sp>
    </p:spTree>
    <p:extLst>
      <p:ext uri="{BB962C8B-B14F-4D97-AF65-F5344CB8AC3E}">
        <p14:creationId xmlns:p14="http://schemas.microsoft.com/office/powerpoint/2010/main" val="466298307"/>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dge with orange leaves on it&#10;&#10;AI-generated content may be incorrect.">
            <a:extLst>
              <a:ext uri="{FF2B5EF4-FFF2-40B4-BE49-F238E27FC236}">
                <a16:creationId xmlns:a16="http://schemas.microsoft.com/office/drawing/2014/main" id="{AE4C43A8-AB05-C6FD-41D6-91D3D54E7CE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6632"/>
            <a:ext cx="9144000" cy="6741368"/>
          </a:xfrm>
          <a:prstGeom prst="rect">
            <a:avLst/>
          </a:prstGeom>
        </p:spPr>
      </p:pic>
      <p:sp>
        <p:nvSpPr>
          <p:cNvPr id="3" name="TextBox 2">
            <a:extLst>
              <a:ext uri="{FF2B5EF4-FFF2-40B4-BE49-F238E27FC236}">
                <a16:creationId xmlns:a16="http://schemas.microsoft.com/office/drawing/2014/main" id="{17F6E7D5-2661-6E58-2348-5431B16CC9DD}"/>
              </a:ext>
            </a:extLst>
          </p:cNvPr>
          <p:cNvSpPr txBox="1"/>
          <p:nvPr/>
        </p:nvSpPr>
        <p:spPr>
          <a:xfrm>
            <a:off x="0" y="260648"/>
            <a:ext cx="9036496" cy="6119945"/>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Bacteremia</a:t>
            </a:r>
            <a:r>
              <a:rPr lang="en-US" sz="2400" dirty="0">
                <a:latin typeface="Times New Roman" panose="02020603050405020304" pitchFamily="18" charset="0"/>
                <a:cs typeface="Times New Roman" panose="02020603050405020304" pitchFamily="18" charset="0"/>
              </a:rPr>
              <a:t> is different from septicemia in that bacteremia is not accompanied by sepsis or septic shock. The difference between septicemia and bacteremia is one of degree. </a:t>
            </a:r>
          </a:p>
          <a:p>
            <a:pPr algn="just" rtl="0">
              <a:lnSpc>
                <a:spcPct val="150000"/>
              </a:lnSpc>
            </a:pPr>
            <a:r>
              <a:rPr lang="en-US" sz="2000" b="1" i="1" dirty="0">
                <a:latin typeface="Times New Roman" panose="02020603050405020304" pitchFamily="18" charset="0"/>
                <a:cs typeface="Times New Roman" panose="02020603050405020304" pitchFamily="18" charset="0"/>
              </a:rPr>
              <a:t>In bacteremia, bacteria are present in the bloodstream for only transitory periods and do not produce clinical signs; for example, a clinically unimportant bacteremia probably occurs frequently after rectal examination or other manipulations in which the mucosa is disturbed. </a:t>
            </a:r>
          </a:p>
          <a:p>
            <a:pPr algn="just" rtl="0">
              <a:lnSpc>
                <a:spcPct val="150000"/>
              </a:lnSpc>
            </a:pPr>
            <a:r>
              <a:rPr lang="en-US" sz="2000" b="1" i="1" dirty="0">
                <a:latin typeface="Times New Roman" panose="02020603050405020304" pitchFamily="18" charset="0"/>
                <a:cs typeface="Times New Roman" panose="02020603050405020304" pitchFamily="18" charset="0"/>
              </a:rPr>
              <a:t>In septicemia, the pathogen is present throughout the course of the disease and is directly responsible for initiation of the disease process. </a:t>
            </a:r>
          </a:p>
          <a:p>
            <a:pPr algn="just" rtl="0">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Viremia</a:t>
            </a:r>
            <a:r>
              <a:rPr lang="en-US" sz="2400" dirty="0">
                <a:latin typeface="Times New Roman" panose="02020603050405020304" pitchFamily="18" charset="0"/>
                <a:cs typeface="Times New Roman" panose="02020603050405020304" pitchFamily="18" charset="0"/>
              </a:rPr>
              <a:t> is the invasion of the systemic  circulation by pathogenic viruses with localization in various body tissues and in which  the lesions produced are characteristic of the specific virus. </a:t>
            </a:r>
          </a:p>
        </p:txBody>
      </p:sp>
    </p:spTree>
    <p:extLst>
      <p:ext uri="{BB962C8B-B14F-4D97-AF65-F5344CB8AC3E}">
        <p14:creationId xmlns:p14="http://schemas.microsoft.com/office/powerpoint/2010/main" val="9652531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trees covered in snow&#10;&#10;AI-generated content may be incorrect.">
            <a:extLst>
              <a:ext uri="{FF2B5EF4-FFF2-40B4-BE49-F238E27FC236}">
                <a16:creationId xmlns:a16="http://schemas.microsoft.com/office/drawing/2014/main" id="{6E27ADB8-D680-D911-8920-87ED80D94726}"/>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4BB4F883-ADE4-4500-945B-5BA759404927}"/>
              </a:ext>
            </a:extLst>
          </p:cNvPr>
          <p:cNvSpPr txBox="1"/>
          <p:nvPr/>
        </p:nvSpPr>
        <p:spPr>
          <a:xfrm>
            <a:off x="107504" y="764704"/>
            <a:ext cx="8856984" cy="5011052"/>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Toxemia</a:t>
            </a:r>
            <a:r>
              <a:rPr lang="en-US" sz="2400" dirty="0">
                <a:latin typeface="Times New Roman" panose="02020603050405020304" pitchFamily="18" charset="0"/>
                <a:cs typeface="Times New Roman" panose="02020603050405020304" pitchFamily="18" charset="0"/>
              </a:rPr>
              <a:t> is a clinical systemic state caused by widespread activation of host defense mechanisms to the presence of toxins produced by bacteria or injury to tissue cells. Toxemia does not include the diseases caused by toxic substances produced by plants or insects or ingested organic or inorganic poisons.</a:t>
            </a:r>
          </a:p>
          <a:p>
            <a:pPr algn="just" rtl="0">
              <a:lnSpc>
                <a:spcPct val="150000"/>
              </a:lnSpc>
            </a:pPr>
            <a:r>
              <a:rPr lang="en-US" sz="2400" dirty="0">
                <a:latin typeface="Times New Roman" panose="02020603050405020304" pitchFamily="18" charset="0"/>
                <a:cs typeface="Times New Roman" panose="02020603050405020304" pitchFamily="18" charset="0"/>
              </a:rPr>
              <a:t>The most common form of toxemia in large animals is endotoxemia, caused by the presence of lipopolysaccharide cell-wall components of gram-negative bacteria in the blood and characterized clinically by abnormalities of many body systems. </a:t>
            </a:r>
          </a:p>
        </p:txBody>
      </p:sp>
    </p:spTree>
    <p:extLst>
      <p:ext uri="{BB962C8B-B14F-4D97-AF65-F5344CB8AC3E}">
        <p14:creationId xmlns:p14="http://schemas.microsoft.com/office/powerpoint/2010/main" val="288384678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f coffee and coffee beans&#10;&#10;AI-generated content may be incorrect.">
            <a:extLst>
              <a:ext uri="{FF2B5EF4-FFF2-40B4-BE49-F238E27FC236}">
                <a16:creationId xmlns:a16="http://schemas.microsoft.com/office/drawing/2014/main" id="{70F1FEA6-25AC-D738-6C07-04FC482A5739}"/>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0047"/>
            <a:ext cx="9144000" cy="6477953"/>
          </a:xfrm>
          <a:prstGeom prst="rect">
            <a:avLst/>
          </a:prstGeom>
        </p:spPr>
      </p:pic>
      <p:sp>
        <p:nvSpPr>
          <p:cNvPr id="3" name="TextBox 2">
            <a:extLst>
              <a:ext uri="{FF2B5EF4-FFF2-40B4-BE49-F238E27FC236}">
                <a16:creationId xmlns:a16="http://schemas.microsoft.com/office/drawing/2014/main" id="{5097F18E-E7D8-360B-D874-BBAEF61EE35A}"/>
              </a:ext>
            </a:extLst>
          </p:cNvPr>
          <p:cNvSpPr txBox="1"/>
          <p:nvPr/>
        </p:nvSpPr>
        <p:spPr>
          <a:xfrm>
            <a:off x="143508" y="168563"/>
            <a:ext cx="8856984" cy="6673750"/>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ETIOLOGY</a:t>
            </a:r>
            <a:r>
              <a:rPr lang="en-US" sz="2400" dirty="0">
                <a:latin typeface="Times New Roman" panose="02020603050405020304" pitchFamily="18" charset="0"/>
                <a:cs typeface="Times New Roman" panose="02020603050405020304" pitchFamily="18" charset="0"/>
              </a:rPr>
              <a:t> </a:t>
            </a:r>
          </a:p>
          <a:p>
            <a:pPr algn="just" rtl="0">
              <a:lnSpc>
                <a:spcPct val="150000"/>
              </a:lnSpc>
            </a:pPr>
            <a:r>
              <a:rPr lang="en-US" sz="2400" b="1" i="1" dirty="0">
                <a:latin typeface="Times New Roman" panose="02020603050405020304" pitchFamily="18" charset="0"/>
                <a:cs typeface="Times New Roman" panose="02020603050405020304" pitchFamily="18" charset="0"/>
              </a:rPr>
              <a:t>Toxins can be classified as antigenic or metabolic</a:t>
            </a:r>
            <a:r>
              <a:rPr lang="en-US" sz="2400" dirty="0">
                <a:latin typeface="Times New Roman" panose="02020603050405020304" pitchFamily="18" charset="0"/>
                <a:cs typeface="Times New Roman" panose="02020603050405020304" pitchFamily="18" charset="0"/>
              </a:rPr>
              <a:t>. </a:t>
            </a:r>
          </a:p>
          <a:p>
            <a:pPr algn="just" rtl="0">
              <a:lnSpc>
                <a:spcPct val="150000"/>
              </a:lnSpc>
            </a:pPr>
            <a:r>
              <a:rPr lang="en-US" sz="2400" b="1" dirty="0">
                <a:latin typeface="Times New Roman" panose="02020603050405020304" pitchFamily="18" charset="0"/>
                <a:cs typeface="Times New Roman" panose="02020603050405020304" pitchFamily="18" charset="0"/>
              </a:rPr>
              <a:t>A- Antigenic Toxins </a:t>
            </a:r>
          </a:p>
          <a:p>
            <a:pPr algn="just" rtl="0">
              <a:lnSpc>
                <a:spcPct val="150000"/>
              </a:lnSpc>
            </a:pPr>
            <a:r>
              <a:rPr lang="en-US" sz="2400" dirty="0">
                <a:latin typeface="Times New Roman" panose="02020603050405020304" pitchFamily="18" charset="0"/>
                <a:cs typeface="Times New Roman" panose="02020603050405020304" pitchFamily="18" charset="0"/>
              </a:rPr>
              <a:t>These are produced by bacteria and to a lesser extent by helminths. Both groups of pathogens act as antigens and stimulate the development of antibodies. Antigenic toxins are divided into exotoxins and endotoxins.</a:t>
            </a:r>
          </a:p>
          <a:p>
            <a:pPr algn="just" rtl="0">
              <a:lnSpc>
                <a:spcPct val="150000"/>
              </a:lnSpc>
            </a:pPr>
            <a:r>
              <a:rPr lang="en-US" sz="2400" b="1" dirty="0">
                <a:latin typeface="Times New Roman" panose="02020603050405020304" pitchFamily="18" charset="0"/>
                <a:cs typeface="Times New Roman" panose="02020603050405020304" pitchFamily="18" charset="0"/>
              </a:rPr>
              <a:t>1- Exotoxins</a:t>
            </a:r>
            <a:r>
              <a:rPr lang="en-US" sz="2400" dirty="0">
                <a:latin typeface="Times New Roman" panose="02020603050405020304" pitchFamily="18" charset="0"/>
                <a:cs typeface="Times New Roman" panose="02020603050405020304" pitchFamily="18" charset="0"/>
              </a:rPr>
              <a:t> </a:t>
            </a:r>
          </a:p>
          <a:p>
            <a:pPr algn="just" rtl="0">
              <a:lnSpc>
                <a:spcPct val="150000"/>
              </a:lnSpc>
            </a:pPr>
            <a:r>
              <a:rPr lang="en-US" sz="2400" dirty="0">
                <a:latin typeface="Times New Roman" panose="02020603050405020304" pitchFamily="18" charset="0"/>
                <a:cs typeface="Times New Roman" panose="02020603050405020304" pitchFamily="18" charset="0"/>
              </a:rPr>
              <a:t>These are protein substances produced by bacteria that diffuse into the surrounding </a:t>
            </a:r>
            <a:r>
              <a:rPr lang="en-US" sz="2400" dirty="0"/>
              <a:t>medium. </a:t>
            </a:r>
            <a:r>
              <a:rPr lang="en-US" sz="2400" dirty="0">
                <a:latin typeface="Times New Roman" panose="02020603050405020304" pitchFamily="18" charset="0"/>
                <a:cs typeface="Times New Roman" panose="02020603050405020304" pitchFamily="18" charset="0"/>
              </a:rPr>
              <a:t>They are specific in their pharmacologic effects and in the antibodies that they induce. The important bacterial exotoxins are those produced by </a:t>
            </a:r>
            <a:r>
              <a:rPr lang="en-US" sz="2400" b="1" i="1" dirty="0">
                <a:latin typeface="Times New Roman" panose="02020603050405020304" pitchFamily="18" charset="0"/>
                <a:cs typeface="Times New Roman" panose="02020603050405020304" pitchFamily="18" charset="0"/>
              </a:rPr>
              <a:t>Clostridium spp.</a:t>
            </a:r>
          </a:p>
        </p:txBody>
      </p:sp>
    </p:spTree>
    <p:extLst>
      <p:ext uri="{BB962C8B-B14F-4D97-AF65-F5344CB8AC3E}">
        <p14:creationId xmlns:p14="http://schemas.microsoft.com/office/powerpoint/2010/main" val="3946773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DC49D-815E-DED8-4750-C14138F0731F}"/>
              </a:ext>
            </a:extLst>
          </p:cNvPr>
          <p:cNvSpPr txBox="1"/>
          <p:nvPr/>
        </p:nvSpPr>
        <p:spPr>
          <a:xfrm>
            <a:off x="-5341" y="188640"/>
            <a:ext cx="8928992" cy="6119752"/>
          </a:xfrm>
          <a:prstGeom prst="rect">
            <a:avLst/>
          </a:prstGeom>
          <a:noFill/>
        </p:spPr>
        <p:txBody>
          <a:bodyPr wrap="square">
            <a:spAutoFit/>
          </a:bodyPr>
          <a:lstStyle/>
          <a:p>
            <a:pPr algn="just" rtl="0">
              <a:lnSpc>
                <a:spcPct val="150000"/>
              </a:lnSpc>
            </a:pPr>
            <a:r>
              <a:rPr lang="en-US" sz="2400" dirty="0">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Enterotoxins</a:t>
            </a:r>
          </a:p>
          <a:p>
            <a:pPr algn="just" rtl="0">
              <a:lnSpc>
                <a:spcPct val="150000"/>
              </a:lnSpc>
            </a:pPr>
            <a:r>
              <a:rPr lang="en-US" sz="2400" dirty="0">
                <a:latin typeface="Times New Roman" panose="02020603050405020304" pitchFamily="18" charset="0"/>
                <a:cs typeface="Times New Roman" panose="02020603050405020304" pitchFamily="18" charset="0"/>
              </a:rPr>
              <a:t> These are exotoxins that exert their effect principally on the mucosa of the intestine,  causing disturbances of fluid and electrolyte  balance. The most typical example is the  enterotoxin released by enterotoxigenic E.  coli, which causes a hypersecretory diarrhea  in neonatal farm animals.</a:t>
            </a:r>
          </a:p>
          <a:p>
            <a:pPr algn="just" rtl="0">
              <a:lnSpc>
                <a:spcPct val="150000"/>
              </a:lnSpc>
            </a:pPr>
            <a:r>
              <a:rPr lang="en-US" sz="2400" dirty="0">
                <a:latin typeface="Times New Roman" panose="02020603050405020304" pitchFamily="18" charset="0"/>
                <a:cs typeface="Times New Roman" panose="02020603050405020304" pitchFamily="18" charset="0"/>
              </a:rPr>
              <a:t>3- </a:t>
            </a:r>
            <a:r>
              <a:rPr lang="en-US" sz="2400" b="1" dirty="0"/>
              <a:t>Endotoxins</a:t>
            </a:r>
          </a:p>
          <a:p>
            <a:pPr algn="just" rtl="0">
              <a:lnSpc>
                <a:spcPct val="150000"/>
              </a:lnSpc>
            </a:pPr>
            <a:r>
              <a:rPr lang="en-US" sz="2400" dirty="0"/>
              <a:t>The endotoxins of several species of gram negative bacteria are a major cause of mor </a:t>
            </a:r>
            <a:r>
              <a:rPr lang="en-US" sz="2400" dirty="0" err="1"/>
              <a:t>bidity</a:t>
            </a:r>
            <a:r>
              <a:rPr lang="en-US" sz="2400" dirty="0"/>
              <a:t> and mortality in farm animals. The endotoxins are lipopolysaccharides found in the outer wall of the bacteria.</a:t>
            </a:r>
            <a:endParaRPr lang="en-US" sz="2400" dirty="0">
              <a:latin typeface="Times New Roman" panose="02020603050405020304" pitchFamily="18" charset="0"/>
              <a:cs typeface="Times New Roman" panose="02020603050405020304" pitchFamily="18" charset="0"/>
            </a:endParaRPr>
          </a:p>
        </p:txBody>
      </p:sp>
      <p:pic>
        <p:nvPicPr>
          <p:cNvPr id="4" name="Picture 3" descr="Purple flowers on a stem&#10;&#10;AI-generated content may be incorrect.">
            <a:extLst>
              <a:ext uri="{FF2B5EF4-FFF2-40B4-BE49-F238E27FC236}">
                <a16:creationId xmlns:a16="http://schemas.microsoft.com/office/drawing/2014/main" id="{F7C2C37F-9BAB-C96B-261C-28C3B89B73D6}"/>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5907941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light on a black background&#10;&#10;AI-generated content may be incorrect.">
            <a:extLst>
              <a:ext uri="{FF2B5EF4-FFF2-40B4-BE49-F238E27FC236}">
                <a16:creationId xmlns:a16="http://schemas.microsoft.com/office/drawing/2014/main" id="{CF0908F5-C2AE-0041-16DC-182D84AAF0E3}"/>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4224E92-1F5D-54C9-B1F2-84191B856377}"/>
              </a:ext>
            </a:extLst>
          </p:cNvPr>
          <p:cNvSpPr txBox="1"/>
          <p:nvPr/>
        </p:nvSpPr>
        <p:spPr>
          <a:xfrm>
            <a:off x="107504" y="646026"/>
            <a:ext cx="8928992" cy="50117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dirty="0"/>
              <a:t>B- Metabolic Toxins</a:t>
            </a:r>
          </a:p>
          <a:p>
            <a:pPr lvl="0" algn="just" rtl="0">
              <a:lnSpc>
                <a:spcPct val="150000"/>
              </a:lnSpc>
              <a:defRPr/>
            </a:pPr>
            <a:r>
              <a:rPr lang="en-US" sz="2400" dirty="0"/>
              <a:t>These may accumulate as a result of incomplete elimination of toxic materials normally produced by body metabolism, or by abnormal metabolism. Normally, toxic products produced in the alimentary tract or tissues are excreted in the urine and feces or detoxified in the plasma and liver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dirty="0"/>
              <a:t>When these normal mechanisms are disrupted, particularly in hepatic dysfunction, the toxins may accumulate beyond a critical point and the syndrome of toxemia appears.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88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un shining in the sky">
            <a:extLst>
              <a:ext uri="{FF2B5EF4-FFF2-40B4-BE49-F238E27FC236}">
                <a16:creationId xmlns:a16="http://schemas.microsoft.com/office/drawing/2014/main" id="{9A9CCC27-8D2F-2065-1280-293A15DFBAE0}"/>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0" y="188640"/>
            <a:ext cx="9144000" cy="6127127"/>
          </a:xfrm>
          <a:prstGeom prst="rect">
            <a:avLst/>
          </a:prstGeom>
        </p:spPr>
        <p:txBody>
          <a:bodyPr wrap="square">
            <a:spAutoFit/>
          </a:bodyPr>
          <a:lstStyle/>
          <a:p>
            <a:pPr marL="457200" algn="justLow" rtl="0">
              <a:lnSpc>
                <a:spcPct val="150000"/>
              </a:lnSpc>
              <a:spcAft>
                <a:spcPts val="0"/>
              </a:spcAft>
            </a:pPr>
            <a:r>
              <a:rPr lang="en-US" sz="2400" dirty="0">
                <a:effectLst/>
                <a:latin typeface="Times New Roman"/>
                <a:ea typeface="Calibri"/>
                <a:cs typeface="Arial"/>
              </a:rPr>
              <a:t>Hyperthermia is the elevation of core body temperature caused by excessive heat production or absorption, or to deficient heat loss, when the causes of these abnormalities are purely physical.</a:t>
            </a:r>
            <a:r>
              <a:rPr lang="en-US" sz="2400" dirty="0">
                <a:ea typeface="Calibri"/>
                <a:cs typeface="Arial"/>
              </a:rPr>
              <a:t> </a:t>
            </a:r>
            <a:r>
              <a:rPr lang="en-US" sz="2400" dirty="0">
                <a:effectLst/>
                <a:latin typeface="Times New Roman"/>
                <a:ea typeface="Calibri"/>
                <a:cs typeface="Arial"/>
              </a:rPr>
              <a:t> Heat stroke (heat exhaustion) is the most commonly encountered clinical entity.</a:t>
            </a:r>
          </a:p>
          <a:p>
            <a:pPr marL="457200" algn="justLow" rtl="0">
              <a:lnSpc>
                <a:spcPct val="150000"/>
              </a:lnSpc>
              <a:spcAft>
                <a:spcPts val="0"/>
              </a:spcAft>
            </a:pPr>
            <a:r>
              <a:rPr lang="en-US" sz="2400" b="1" dirty="0">
                <a:effectLst/>
                <a:latin typeface="Times New Roman"/>
                <a:ea typeface="Calibri"/>
                <a:cs typeface="Arial"/>
              </a:rPr>
              <a:t>ETIOLOGY</a:t>
            </a:r>
            <a:br>
              <a:rPr lang="en-US" sz="2400" b="1" dirty="0">
                <a:effectLst/>
                <a:latin typeface="Times New Roman"/>
                <a:ea typeface="Calibri"/>
                <a:cs typeface="Arial"/>
              </a:rPr>
            </a:br>
            <a:r>
              <a:rPr lang="en-US" sz="2400" dirty="0">
                <a:effectLst/>
                <a:latin typeface="Times New Roman"/>
                <a:ea typeface="Calibri"/>
                <a:cs typeface="Arial"/>
              </a:rPr>
              <a:t>The major causes of hyperthermia are the physical ones of high environmental temperature and prolonged, severe muscular exertion, especially when the humidity is high, the animals are fat, have a heavy hair coat, or are confined with inadequate ventilation such as on board ship or during road transportation.</a:t>
            </a:r>
            <a:endParaRPr lang="en-US" sz="2400" dirty="0">
              <a:ea typeface="Calibri"/>
              <a:cs typeface="Arial"/>
            </a:endParaRPr>
          </a:p>
        </p:txBody>
      </p:sp>
    </p:spTree>
    <p:extLst>
      <p:ext uri="{BB962C8B-B14F-4D97-AF65-F5344CB8AC3E}">
        <p14:creationId xmlns:p14="http://schemas.microsoft.com/office/powerpoint/2010/main" val="3686860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6EC15F-E44A-84FA-1725-B4FB56A49950}"/>
              </a:ext>
            </a:extLst>
          </p:cNvPr>
          <p:cNvSpPr txBox="1"/>
          <p:nvPr/>
        </p:nvSpPr>
        <p:spPr>
          <a:xfrm>
            <a:off x="179512" y="404664"/>
            <a:ext cx="8784976" cy="6119945"/>
          </a:xfrm>
          <a:prstGeom prst="rect">
            <a:avLst/>
          </a:prstGeom>
          <a:noFill/>
        </p:spPr>
        <p:txBody>
          <a:bodyPr wrap="square">
            <a:spAutoFit/>
          </a:bodyPr>
          <a:lstStyle/>
          <a:p>
            <a:pPr lvl="0" algn="just" rtl="0">
              <a:lnSpc>
                <a:spcPct val="150000"/>
              </a:lnSpc>
              <a:defRPr/>
            </a:pPr>
            <a:r>
              <a:rPr lang="en-US" sz="2400" b="1" dirty="0">
                <a:latin typeface="Times New Roman" panose="02020603050405020304" pitchFamily="18" charset="0"/>
                <a:cs typeface="Times New Roman" panose="02020603050405020304" pitchFamily="18" charset="0"/>
              </a:rPr>
              <a:t>Hypovolemic, Hemorrhagic, </a:t>
            </a:r>
            <a:r>
              <a:rPr lang="en-US" sz="2400" b="1" dirty="0" err="1">
                <a:latin typeface="Times New Roman" panose="02020603050405020304" pitchFamily="18" charset="0"/>
                <a:cs typeface="Times New Roman" panose="02020603050405020304" pitchFamily="18" charset="0"/>
              </a:rPr>
              <a:t>Maldistributive</a:t>
            </a:r>
            <a:r>
              <a:rPr lang="en-US" sz="2400" b="1" dirty="0">
                <a:latin typeface="Times New Roman" panose="02020603050405020304" pitchFamily="18" charset="0"/>
                <a:cs typeface="Times New Roman" panose="02020603050405020304" pitchFamily="18" charset="0"/>
              </a:rPr>
              <a:t>, and Obstructive Shock</a:t>
            </a:r>
          </a:p>
          <a:p>
            <a:pPr lvl="0" algn="just" rtl="0">
              <a:lnSpc>
                <a:spcPct val="150000"/>
              </a:lnSpc>
              <a:defRPr/>
            </a:pPr>
            <a:r>
              <a:rPr lang="en-US" sz="2400" b="1" dirty="0">
                <a:latin typeface="Times New Roman" panose="02020603050405020304" pitchFamily="18" charset="0"/>
                <a:cs typeface="Times New Roman" panose="02020603050405020304" pitchFamily="18" charset="0"/>
              </a:rPr>
              <a:t>ETIOLOGY</a:t>
            </a:r>
            <a:r>
              <a:rPr lang="en-US" sz="2400" dirty="0">
                <a:latin typeface="Times New Roman" panose="02020603050405020304" pitchFamily="18" charset="0"/>
                <a:cs typeface="Times New Roman" panose="02020603050405020304" pitchFamily="18" charset="0"/>
              </a:rPr>
              <a:t> </a:t>
            </a:r>
          </a:p>
          <a:p>
            <a:pPr lvl="0" algn="just" rtl="0">
              <a:lnSpc>
                <a:spcPct val="150000"/>
              </a:lnSpc>
              <a:defRPr/>
            </a:pPr>
            <a:r>
              <a:rPr lang="en-US" sz="2400" dirty="0">
                <a:latin typeface="Times New Roman" panose="02020603050405020304" pitchFamily="18" charset="0"/>
                <a:cs typeface="Times New Roman" panose="02020603050405020304" pitchFamily="18" charset="0"/>
              </a:rPr>
              <a:t>The circulatory system consists of a pump (the heart) and a circuit (the vasculature).</a:t>
            </a:r>
          </a:p>
          <a:p>
            <a:pPr lvl="0" algn="just" rtl="0">
              <a:lnSpc>
                <a:spcPct val="150000"/>
              </a:lnSpc>
              <a:defRPr/>
            </a:pPr>
            <a:r>
              <a:rPr lang="en-US" sz="2400" dirty="0">
                <a:latin typeface="Times New Roman" panose="02020603050405020304" pitchFamily="18" charset="0"/>
                <a:cs typeface="Times New Roman" panose="02020603050405020304" pitchFamily="18" charset="0"/>
              </a:rPr>
              <a:t>Circulatory shock can result from abnormal functioning of the pump or circuit, or both. </a:t>
            </a:r>
          </a:p>
          <a:p>
            <a:pPr lvl="0" algn="just" rtl="0">
              <a:lnSpc>
                <a:spcPct val="150000"/>
              </a:lnSpc>
              <a:defRPr/>
            </a:pPr>
            <a:r>
              <a:rPr lang="en-US" sz="2400" dirty="0">
                <a:latin typeface="Times New Roman" panose="02020603050405020304" pitchFamily="18" charset="0"/>
                <a:cs typeface="Times New Roman" panose="02020603050405020304" pitchFamily="18" charset="0"/>
              </a:rPr>
              <a:t>It is clinically very important to differentiate pump failure (cardiogenic shock caused by acute or chronic heart failure) from circuit failure, because the diagnosis and treatment of cardiogenic shock is vastly different from that of circuit shock.</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descr="A group of people throwing graduation caps in the air&#10;&#10;AI-generated content may be incorrect.">
            <a:extLst>
              <a:ext uri="{FF2B5EF4-FFF2-40B4-BE49-F238E27FC236}">
                <a16:creationId xmlns:a16="http://schemas.microsoft.com/office/drawing/2014/main" id="{D5C73162-C264-655A-1FB7-7EAA9965E918}"/>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741368"/>
          </a:xfrm>
          <a:prstGeom prst="rect">
            <a:avLst/>
          </a:prstGeom>
        </p:spPr>
      </p:pic>
    </p:spTree>
    <p:extLst>
      <p:ext uri="{BB962C8B-B14F-4D97-AF65-F5344CB8AC3E}">
        <p14:creationId xmlns:p14="http://schemas.microsoft.com/office/powerpoint/2010/main" val="106315141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ocean with clouds in the sky&#10;&#10;AI-generated content may be incorrect.">
            <a:extLst>
              <a:ext uri="{FF2B5EF4-FFF2-40B4-BE49-F238E27FC236}">
                <a16:creationId xmlns:a16="http://schemas.microsoft.com/office/drawing/2014/main" id="{E970F158-B868-57D1-529A-6D22E42FF14C}"/>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624"/>
            <a:ext cx="9144000" cy="6813376"/>
          </a:xfrm>
          <a:prstGeom prst="rect">
            <a:avLst/>
          </a:prstGeom>
        </p:spPr>
      </p:pic>
      <p:sp>
        <p:nvSpPr>
          <p:cNvPr id="3" name="TextBox 2">
            <a:extLst>
              <a:ext uri="{FF2B5EF4-FFF2-40B4-BE49-F238E27FC236}">
                <a16:creationId xmlns:a16="http://schemas.microsoft.com/office/drawing/2014/main" id="{CDF6F6BE-1106-9AB5-4FB2-84A3C2C993F1}"/>
              </a:ext>
            </a:extLst>
          </p:cNvPr>
          <p:cNvSpPr txBox="1"/>
          <p:nvPr/>
        </p:nvSpPr>
        <p:spPr>
          <a:xfrm>
            <a:off x="107503" y="404664"/>
            <a:ext cx="8928993" cy="3903954"/>
          </a:xfrm>
          <a:prstGeom prst="rect">
            <a:avLst/>
          </a:prstGeom>
          <a:noFill/>
        </p:spPr>
        <p:txBody>
          <a:bodyPr wrap="square">
            <a:spAutoFit/>
          </a:bodyPr>
          <a:lstStyle/>
          <a:p>
            <a:pPr lvl="0" algn="just" rtl="0">
              <a:lnSpc>
                <a:spcPct val="150000"/>
              </a:lnSpc>
              <a:defRPr/>
            </a:pPr>
            <a:r>
              <a:rPr lang="en-US" sz="2400" dirty="0">
                <a:latin typeface="Times New Roman" panose="02020603050405020304" pitchFamily="18" charset="0"/>
                <a:cs typeface="Times New Roman" panose="02020603050405020304" pitchFamily="18" charset="0"/>
              </a:rPr>
              <a:t>Circuit failure occurs whenever the cardiac output is reduced below a critical point because of inadequate venous return to the heart. There are four main ways that circuit failure occurs:</a:t>
            </a:r>
          </a:p>
          <a:p>
            <a:pPr marL="457200" lvl="0" indent="-457200" algn="just" rtl="0">
              <a:lnSpc>
                <a:spcPct val="150000"/>
              </a:lnSpc>
              <a:buAutoNum type="arabicPeriod"/>
              <a:defRPr/>
            </a:pPr>
            <a:r>
              <a:rPr lang="en-US" sz="2400" b="1" dirty="0">
                <a:latin typeface="Times New Roman" panose="02020603050405020304" pitchFamily="18" charset="0"/>
                <a:cs typeface="Times New Roman" panose="02020603050405020304" pitchFamily="18" charset="0"/>
              </a:rPr>
              <a:t>Hypovolemic shock </a:t>
            </a:r>
            <a:r>
              <a:rPr lang="en-US" sz="2400" dirty="0">
                <a:latin typeface="Times New Roman" panose="02020603050405020304" pitchFamily="18" charset="0"/>
                <a:cs typeface="Times New Roman" panose="02020603050405020304" pitchFamily="18" charset="0"/>
              </a:rPr>
              <a:t>occurs when there is a reduction in circulating blood volume caused by loss of blood, plasma, or free water.</a:t>
            </a:r>
          </a:p>
          <a:p>
            <a:pPr marL="457200" lvl="0" indent="-457200" algn="just" rtl="0">
              <a:lnSpc>
                <a:spcPct val="150000"/>
              </a:lnSpc>
              <a:buAutoNum type="arabicPeriod"/>
              <a:defRPr/>
            </a:pPr>
            <a:r>
              <a:rPr lang="en-US" sz="2400" b="1" dirty="0">
                <a:latin typeface="Times New Roman" panose="02020603050405020304" pitchFamily="18" charset="0"/>
                <a:cs typeface="Times New Roman" panose="02020603050405020304" pitchFamily="18" charset="0"/>
              </a:rPr>
              <a:t>Hemorrhagic shock </a:t>
            </a:r>
            <a:r>
              <a:rPr lang="en-US" sz="2400" dirty="0">
                <a:latin typeface="Times New Roman" panose="02020603050405020304" pitchFamily="18" charset="0"/>
                <a:cs typeface="Times New Roman" panose="02020603050405020304" pitchFamily="18" charset="0"/>
              </a:rPr>
              <a:t>occurs when there is a reduction in circulating blood volume caused by the rapid loss of blood.</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2828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sports car&#10;&#10;AI-generated content may be incorrect.">
            <a:extLst>
              <a:ext uri="{FF2B5EF4-FFF2-40B4-BE49-F238E27FC236}">
                <a16:creationId xmlns:a16="http://schemas.microsoft.com/office/drawing/2014/main" id="{7FBCA3F2-43B3-0082-7DED-B0D0E8EED434}"/>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05585555-ECB5-C269-089A-90BC6B5206A2}"/>
              </a:ext>
            </a:extLst>
          </p:cNvPr>
          <p:cNvSpPr txBox="1"/>
          <p:nvPr/>
        </p:nvSpPr>
        <p:spPr>
          <a:xfrm>
            <a:off x="107504" y="548680"/>
            <a:ext cx="8928992" cy="5565754"/>
          </a:xfrm>
          <a:prstGeom prst="rect">
            <a:avLst/>
          </a:prstGeom>
          <a:noFill/>
        </p:spPr>
        <p:txBody>
          <a:bodyPr wrap="square">
            <a:spAutoFit/>
          </a:bodyPr>
          <a:lstStyle/>
          <a:p>
            <a:pPr lvl="0" algn="just" rtl="0">
              <a:lnSpc>
                <a:spcPct val="150000"/>
              </a:lnSpc>
              <a:defRPr/>
            </a:pPr>
            <a:r>
              <a:rPr lang="en-US" sz="2400" dirty="0"/>
              <a:t>3. </a:t>
            </a:r>
            <a:r>
              <a:rPr lang="en-US" sz="2400" b="1" dirty="0" err="1">
                <a:latin typeface="Times New Roman" panose="02020603050405020304" pitchFamily="18" charset="0"/>
                <a:cs typeface="Times New Roman" panose="02020603050405020304" pitchFamily="18" charset="0"/>
              </a:rPr>
              <a:t>Maldistributive</a:t>
            </a:r>
            <a:r>
              <a:rPr lang="en-US" sz="2400" b="1" dirty="0">
                <a:latin typeface="Times New Roman" panose="02020603050405020304" pitchFamily="18" charset="0"/>
                <a:cs typeface="Times New Roman" panose="02020603050405020304" pitchFamily="18" charset="0"/>
              </a:rPr>
              <a:t> shock </a:t>
            </a:r>
            <a:r>
              <a:rPr lang="en-US" sz="2400" dirty="0">
                <a:latin typeface="Times New Roman" panose="02020603050405020304" pitchFamily="18" charset="0"/>
                <a:cs typeface="Times New Roman" panose="02020603050405020304" pitchFamily="18" charset="0"/>
              </a:rPr>
              <a:t>occurs when there is a reduction in circulating blood volume caused by increased capillary permeability, pooling of blood in capacitance vessels (such as the veins in the splanchnic circulation), or pooling of plasma in a large third space such as the thoracic or abdominal cavities.</a:t>
            </a:r>
          </a:p>
          <a:p>
            <a:pPr lvl="0" algn="just" rtl="0">
              <a:lnSpc>
                <a:spcPct val="150000"/>
              </a:lnSpc>
              <a:defRPr/>
            </a:pPr>
            <a:endParaRPr lang="en-US" sz="2400" dirty="0">
              <a:latin typeface="Times New Roman" panose="02020603050405020304" pitchFamily="18" charset="0"/>
              <a:cs typeface="Times New Roman" panose="02020603050405020304" pitchFamily="18" charset="0"/>
            </a:endParaRPr>
          </a:p>
          <a:p>
            <a:pPr lvl="0" algn="just" rtl="0">
              <a:lnSpc>
                <a:spcPct val="150000"/>
              </a:lnSpc>
              <a:defRPr/>
            </a:pPr>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Obstructive shock </a:t>
            </a:r>
            <a:r>
              <a:rPr lang="en-US" sz="2400" dirty="0">
                <a:latin typeface="Times New Roman" panose="02020603050405020304" pitchFamily="18" charset="0"/>
                <a:cs typeface="Times New Roman" panose="02020603050405020304" pitchFamily="18" charset="0"/>
              </a:rPr>
              <a:t>occurs when there is an acute reduction in venous return caused by a mechanical obstruction, such as pericardial tamponade or pulmonary artery thrombosis. Obstructive shock is extremely rare in large animals.</a:t>
            </a:r>
          </a:p>
        </p:txBody>
      </p:sp>
    </p:spTree>
    <p:extLst>
      <p:ext uri="{BB962C8B-B14F-4D97-AF65-F5344CB8AC3E}">
        <p14:creationId xmlns:p14="http://schemas.microsoft.com/office/powerpoint/2010/main" val="7566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743700"/>
          </a:xfrm>
          <a:prstGeom prst="rect">
            <a:avLst/>
          </a:prstGeom>
        </p:spPr>
      </p:pic>
    </p:spTree>
    <p:extLst>
      <p:ext uri="{BB962C8B-B14F-4D97-AF65-F5344CB8AC3E}">
        <p14:creationId xmlns:p14="http://schemas.microsoft.com/office/powerpoint/2010/main" val="352539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iger lying on a rock">
            <a:extLst>
              <a:ext uri="{FF2B5EF4-FFF2-40B4-BE49-F238E27FC236}">
                <a16:creationId xmlns:a16="http://schemas.microsoft.com/office/drawing/2014/main" id="{AB761B09-DD58-476F-B028-360B532C9CC8}"/>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32655"/>
            <a:ext cx="9144000" cy="6466497"/>
          </a:xfrm>
          <a:prstGeom prst="rect">
            <a:avLst/>
          </a:prstGeom>
        </p:spPr>
      </p:pic>
      <p:sp>
        <p:nvSpPr>
          <p:cNvPr id="2" name="مستطيل 1"/>
          <p:cNvSpPr/>
          <p:nvPr/>
        </p:nvSpPr>
        <p:spPr>
          <a:xfrm>
            <a:off x="251520" y="58847"/>
            <a:ext cx="8640960" cy="6186309"/>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a:ea typeface="Calibri"/>
                <a:cs typeface="Arial"/>
              </a:rPr>
              <a:t>Other Causes of Hyperthermia</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Neurogenic hyperthermia: Damage to hypothalamus, e.g., spontaneous</a:t>
            </a:r>
            <a:r>
              <a:rPr lang="en-US" sz="2400" dirty="0">
                <a:latin typeface="Times New Roman"/>
                <a:ea typeface="Calibri"/>
                <a:cs typeface="Arial"/>
              </a:rPr>
              <a:t> </a:t>
            </a:r>
            <a:r>
              <a:rPr lang="en-US" sz="2400" dirty="0">
                <a:effectLst/>
                <a:latin typeface="Times New Roman"/>
                <a:ea typeface="Calibri"/>
                <a:cs typeface="Arial"/>
              </a:rPr>
              <a:t>hemorrhage, may cause hyperthermia</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Dehydration: Caused by insufficient tissue fluids to accommodate heat loss by evaporation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Excessive muscular activity: For example, strychnine poisoning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Miscellaneous poisonings, including </a:t>
            </a:r>
            <a:r>
              <a:rPr lang="en-US" sz="2400" dirty="0" err="1">
                <a:effectLst/>
                <a:latin typeface="Times New Roman"/>
                <a:ea typeface="Calibri"/>
                <a:cs typeface="Arial"/>
              </a:rPr>
              <a:t>levamisole</a:t>
            </a:r>
            <a:r>
              <a:rPr lang="en-US" sz="2400" dirty="0">
                <a:effectLst/>
                <a:latin typeface="Times New Roman"/>
                <a:ea typeface="Calibri"/>
                <a:cs typeface="Arial"/>
              </a:rPr>
              <a:t> and </a:t>
            </a:r>
            <a:r>
              <a:rPr lang="en-US" sz="2400" dirty="0" err="1">
                <a:effectLst/>
                <a:latin typeface="Times New Roman"/>
                <a:ea typeface="Calibri"/>
                <a:cs typeface="Arial"/>
              </a:rPr>
              <a:t>dinitrophenols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Malignant hyperthermia in Quarter 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err="1">
                <a:effectLst/>
                <a:latin typeface="Times New Roman"/>
                <a:ea typeface="Calibri"/>
                <a:cs typeface="Arial"/>
              </a:rPr>
              <a:t>Hyperkalemic</a:t>
            </a:r>
            <a:r>
              <a:rPr lang="en-US" sz="2400" dirty="0">
                <a:latin typeface="Times New Roman"/>
                <a:ea typeface="Calibri"/>
                <a:cs typeface="Arial"/>
              </a:rPr>
              <a:t> </a:t>
            </a:r>
            <a:r>
              <a:rPr lang="en-US" sz="2400" dirty="0">
                <a:effectLst/>
                <a:latin typeface="Times New Roman"/>
                <a:ea typeface="Calibri"/>
                <a:cs typeface="Arial"/>
              </a:rPr>
              <a:t>periodic paresis in 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Administration of tranquilizing drugs to sheep in hot weather.</a:t>
            </a:r>
            <a:endParaRPr lang="en-US" sz="2400" dirty="0">
              <a:ea typeface="Calibri"/>
              <a:cs typeface="Arial"/>
            </a:endParaRPr>
          </a:p>
        </p:txBody>
      </p:sp>
    </p:spTree>
    <p:extLst>
      <p:ext uri="{BB962C8B-B14F-4D97-AF65-F5344CB8AC3E}">
        <p14:creationId xmlns:p14="http://schemas.microsoft.com/office/powerpoint/2010/main" val="300824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omen in lab coats holding a cat&#10;&#10;AI-generated content may be incorrect.">
            <a:extLst>
              <a:ext uri="{FF2B5EF4-FFF2-40B4-BE49-F238E27FC236}">
                <a16:creationId xmlns:a16="http://schemas.microsoft.com/office/drawing/2014/main" id="{BEAD1767-7B7B-4753-EA6B-0DC8978EC145}"/>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42573"/>
            <a:ext cx="9143999" cy="6890539"/>
          </a:xfrm>
          <a:prstGeom prst="rect">
            <a:avLst/>
          </a:prstGeom>
        </p:spPr>
      </p:pic>
      <p:sp>
        <p:nvSpPr>
          <p:cNvPr id="2" name="مستطيل 1"/>
          <p:cNvSpPr/>
          <p:nvPr/>
        </p:nvSpPr>
        <p:spPr>
          <a:xfrm>
            <a:off x="251520" y="188640"/>
            <a:ext cx="8568952" cy="6526787"/>
          </a:xfrm>
          <a:prstGeom prst="rect">
            <a:avLst/>
          </a:prstGeom>
        </p:spPr>
        <p:txBody>
          <a:bodyPr wrap="square">
            <a:spAutoFit/>
          </a:bodyPr>
          <a:lstStyle/>
          <a:p>
            <a:pPr algn="l" rtl="0">
              <a:lnSpc>
                <a:spcPct val="115000"/>
              </a:lnSpc>
              <a:spcAft>
                <a:spcPts val="1000"/>
              </a:spcAft>
            </a:pPr>
            <a:r>
              <a:rPr lang="en-US" sz="2000" b="1" dirty="0">
                <a:effectLst/>
                <a:latin typeface="Times New Roman"/>
                <a:ea typeface="Calibri"/>
                <a:cs typeface="Arial"/>
              </a:rPr>
              <a:t>CLINICAL FINDINGS</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An elevation of body temperature is the primary requisite for a diagnosis of hyperthermia,  when the rectal temperature is increased by 3 to 4°C (4–7°F) above normal.</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 An increase in heart and respiratory rates with a weak pulse of large amplitude, sweating, and salivation occur initially, followed by a marked absence of sweating. </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The animal may be restless but soon becomes dull, stumbles while walking, and tends to lie down.</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In the early stages there is increased thirst and the animal seeks cool places, often lying in water or attempting to splash itself. </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Abortion may occur if the period of hyperthermia is prolonged, and a high incidence of embryonic mortality has been recorded in sheep</a:t>
            </a:r>
            <a:br>
              <a:rPr lang="en-US" sz="2000" dirty="0">
                <a:effectLst/>
                <a:latin typeface="Times New Roman"/>
                <a:ea typeface="Calibri"/>
                <a:cs typeface="Arial"/>
              </a:rPr>
            </a:br>
            <a:r>
              <a:rPr lang="en-US" sz="2000" dirty="0">
                <a:effectLst/>
                <a:latin typeface="Times New Roman"/>
                <a:ea typeface="Calibri"/>
                <a:cs typeface="Arial"/>
              </a:rPr>
              <a:t>that were 3 to 6 weeks pregnant. </a:t>
            </a:r>
            <a:endParaRPr lang="en-US" sz="2000" dirty="0">
              <a:ea typeface="Calibri"/>
              <a:cs typeface="Arial"/>
            </a:endParaRPr>
          </a:p>
        </p:txBody>
      </p:sp>
    </p:spTree>
    <p:extLst>
      <p:ext uri="{BB962C8B-B14F-4D97-AF65-F5344CB8AC3E}">
        <p14:creationId xmlns:p14="http://schemas.microsoft.com/office/powerpoint/2010/main" val="681138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capsule with a broken open lid&#10;&#10;AI-generated content may be incorrect.">
            <a:extLst>
              <a:ext uri="{FF2B5EF4-FFF2-40B4-BE49-F238E27FC236}">
                <a16:creationId xmlns:a16="http://schemas.microsoft.com/office/drawing/2014/main" id="{F773751F-83CD-6EC4-20D9-95F647DDBA58}"/>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996952"/>
            <a:ext cx="9144000" cy="3481536"/>
          </a:xfrm>
          <a:prstGeom prst="rect">
            <a:avLst/>
          </a:prstGeom>
        </p:spPr>
      </p:pic>
      <p:sp>
        <p:nvSpPr>
          <p:cNvPr id="5" name="TextBox 4">
            <a:extLst>
              <a:ext uri="{FF2B5EF4-FFF2-40B4-BE49-F238E27FC236}">
                <a16:creationId xmlns:a16="http://schemas.microsoft.com/office/drawing/2014/main" id="{0B2CC5FC-7D4E-0941-00A5-5EA1808DA7AC}"/>
              </a:ext>
            </a:extLst>
          </p:cNvPr>
          <p:cNvSpPr txBox="1"/>
          <p:nvPr/>
        </p:nvSpPr>
        <p:spPr>
          <a:xfrm>
            <a:off x="0" y="6478488"/>
            <a:ext cx="9144000" cy="230832"/>
          </a:xfrm>
          <a:prstGeom prst="rect">
            <a:avLst/>
          </a:prstGeom>
          <a:noFill/>
        </p:spPr>
        <p:txBody>
          <a:bodyPr wrap="square" rtlCol="0">
            <a:spAutoFit/>
          </a:bodyPr>
          <a:lstStyle/>
          <a:p>
            <a:r>
              <a:rPr lang="en-US" sz="900">
                <a:hlinkClick r:id="rId3" tooltip="https://foto.wuestenigel.com/medical-care-concept-capsule-with-medical-granules-in-a-female-hand-close-up/"/>
              </a:rPr>
              <a:t>This Photo</a:t>
            </a:r>
            <a:r>
              <a:rPr lang="en-US" sz="900"/>
              <a:t> by Unknown Author is licensed under </a:t>
            </a:r>
            <a:r>
              <a:rPr lang="en-US" sz="900">
                <a:hlinkClick r:id="rId4" tooltip="https://creativecommons.org/licenses/by/3.0/"/>
              </a:rPr>
              <a:t>CC BY</a:t>
            </a:r>
            <a:endParaRPr lang="en-US" sz="900"/>
          </a:p>
        </p:txBody>
      </p:sp>
      <p:sp>
        <p:nvSpPr>
          <p:cNvPr id="2" name="مستطيل 1"/>
          <p:cNvSpPr/>
          <p:nvPr/>
        </p:nvSpPr>
        <p:spPr>
          <a:xfrm>
            <a:off x="107504" y="548680"/>
            <a:ext cx="8712968" cy="2241768"/>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a:ea typeface="Calibri"/>
                <a:cs typeface="Arial"/>
              </a:rPr>
              <a:t>TREATMENT</a:t>
            </a:r>
            <a:br>
              <a:rPr lang="en-US" sz="2400" b="1" dirty="0">
                <a:effectLst/>
                <a:latin typeface="Times New Roman"/>
                <a:ea typeface="Calibri"/>
                <a:cs typeface="Arial"/>
              </a:rPr>
            </a:br>
            <a:r>
              <a:rPr lang="en-US" sz="2400" dirty="0">
                <a:effectLst/>
                <a:latin typeface="Times New Roman"/>
                <a:ea typeface="Calibri"/>
                <a:cs typeface="Arial"/>
              </a:rPr>
              <a:t>The presence of adequate drinking water is essential and, together with shade and air movement, is of considerable assistance when multiple animals are exposed to high air temperature.</a:t>
            </a:r>
            <a:endParaRPr lang="en-US" sz="2400" dirty="0">
              <a:ea typeface="Calibri"/>
              <a:cs typeface="Arial"/>
            </a:endParaRPr>
          </a:p>
        </p:txBody>
      </p:sp>
    </p:spTree>
    <p:extLst>
      <p:ext uri="{BB962C8B-B14F-4D97-AF65-F5344CB8AC3E}">
        <p14:creationId xmlns:p14="http://schemas.microsoft.com/office/powerpoint/2010/main" val="185267700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68CD4-F838-D29A-C99E-F75A8776363A}"/>
              </a:ext>
            </a:extLst>
          </p:cNvPr>
          <p:cNvPicPr>
            <a:picLocks noChangeAspect="1"/>
          </p:cNvPicPr>
          <p:nvPr/>
        </p:nvPicPr>
        <p:blipFill>
          <a:blip r:embed="rId2">
            <a:alphaModFix amt="50000"/>
          </a:blip>
          <a:stretch>
            <a:fillRect/>
          </a:stretch>
        </p:blipFill>
        <p:spPr>
          <a:xfrm>
            <a:off x="0" y="379511"/>
            <a:ext cx="9144000" cy="6098977"/>
          </a:xfrm>
          <a:prstGeom prst="rect">
            <a:avLst/>
          </a:prstGeom>
        </p:spPr>
      </p:pic>
      <p:sp>
        <p:nvSpPr>
          <p:cNvPr id="2" name="مستطيل 1"/>
          <p:cNvSpPr/>
          <p:nvPr/>
        </p:nvSpPr>
        <p:spPr>
          <a:xfrm>
            <a:off x="323528" y="332656"/>
            <a:ext cx="8424936" cy="612712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FEVER (PYREXIA)</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Fever is an elevation of core body temperature above that normally maintained by an animal and is independent of the effects of ambient conditions on body temperature.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 It is important to realize that fever is a combination of hyperthermia and infection or inflammation that results from an elevated set point for temperature regulation.</a:t>
            </a:r>
            <a:endParaRPr lang="en-US" sz="2400" dirty="0">
              <a:ea typeface="Calibri"/>
              <a:cs typeface="Arial"/>
            </a:endParaRPr>
          </a:p>
          <a:p>
            <a:pPr algn="just" rtl="0">
              <a:lnSpc>
                <a:spcPct val="150000"/>
              </a:lnSpc>
              <a:spcAft>
                <a:spcPts val="0"/>
              </a:spcAft>
            </a:pPr>
            <a:br>
              <a:rPr lang="en-US" sz="2400" dirty="0">
                <a:effectLst/>
                <a:latin typeface="Times New Roman"/>
                <a:ea typeface="Calibri"/>
                <a:cs typeface="Arial"/>
              </a:rPr>
            </a:br>
            <a:r>
              <a:rPr lang="en-US" sz="2400" b="1" dirty="0">
                <a:effectLst/>
                <a:latin typeface="Times New Roman"/>
                <a:ea typeface="Calibri"/>
                <a:cs typeface="Arial"/>
              </a:rPr>
              <a:t>ETIOLOGY</a:t>
            </a:r>
            <a:br>
              <a:rPr lang="en-US" sz="2400" b="1" dirty="0">
                <a:effectLst/>
                <a:latin typeface="Times New Roman"/>
                <a:ea typeface="Calibri"/>
                <a:cs typeface="Arial"/>
              </a:rPr>
            </a:br>
            <a:r>
              <a:rPr lang="en-US" sz="2400" dirty="0">
                <a:effectLst/>
                <a:latin typeface="Times New Roman"/>
                <a:ea typeface="Calibri"/>
                <a:cs typeface="Arial"/>
              </a:rPr>
              <a:t>Fevers may be septic, the more common type, or aseptic, depending on whether or not infection is present.</a:t>
            </a:r>
            <a:endParaRPr lang="en-US" sz="2400" dirty="0">
              <a:ea typeface="Calibri"/>
              <a:cs typeface="Arial"/>
            </a:endParaRPr>
          </a:p>
        </p:txBody>
      </p:sp>
    </p:spTree>
    <p:extLst>
      <p:ext uri="{BB962C8B-B14F-4D97-AF65-F5344CB8AC3E}">
        <p14:creationId xmlns:p14="http://schemas.microsoft.com/office/powerpoint/2010/main" val="427619343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nautilus in a blue tank&#10;&#10;AI-generated content may be incorrect.">
            <a:extLst>
              <a:ext uri="{FF2B5EF4-FFF2-40B4-BE49-F238E27FC236}">
                <a16:creationId xmlns:a16="http://schemas.microsoft.com/office/drawing/2014/main" id="{CD06C4D3-BCDD-2CB8-99CF-E9DC4A0B4B2F}"/>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23528" y="644081"/>
            <a:ext cx="8568952" cy="2803140"/>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A- Septic Fevers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These include infection with bacteria, viruses, protozoa, or fungi as</a:t>
            </a:r>
            <a:endParaRPr lang="en-US" sz="2400" dirty="0">
              <a:ea typeface="Calibri"/>
              <a:cs typeface="Arial"/>
            </a:endParaRPr>
          </a:p>
          <a:p>
            <a:pPr lvl="0" indent="-342900" algn="just" rtl="0">
              <a:lnSpc>
                <a:spcPct val="150000"/>
              </a:lnSpc>
              <a:spcAft>
                <a:spcPts val="0"/>
              </a:spcAft>
              <a:buFont typeface="+mj-lt"/>
              <a:buAutoNum type="arabicPeriod"/>
            </a:pPr>
            <a:r>
              <a:rPr lang="en-US" sz="2400" dirty="0">
                <a:effectLst/>
                <a:latin typeface="Times New Roman"/>
                <a:ea typeface="Calibri"/>
                <a:cs typeface="Arial"/>
              </a:rPr>
              <a:t>Localized infection such as abscess, cellulitis, and empyema.</a:t>
            </a:r>
            <a:endParaRPr lang="en-US" sz="2400" dirty="0">
              <a:ea typeface="Calibri"/>
              <a:cs typeface="Arial"/>
            </a:endParaRPr>
          </a:p>
          <a:p>
            <a:pPr lvl="0" indent="-342900" algn="just" rtl="0">
              <a:lnSpc>
                <a:spcPct val="150000"/>
              </a:lnSpc>
              <a:spcAft>
                <a:spcPts val="0"/>
              </a:spcAft>
              <a:buFont typeface="+mj-lt"/>
              <a:buAutoNum type="arabicPeriod"/>
            </a:pPr>
            <a:r>
              <a:rPr lang="en-US" sz="2400" dirty="0">
                <a:effectLst/>
                <a:latin typeface="Times New Roman"/>
                <a:ea typeface="Calibri"/>
                <a:cs typeface="Arial"/>
              </a:rPr>
              <a:t>Intermittently systemic, as in bacteremia and endocarditis</a:t>
            </a:r>
            <a:endParaRPr lang="en-US" sz="2400" dirty="0">
              <a:ea typeface="Calibri"/>
              <a:cs typeface="Arial"/>
            </a:endParaRPr>
          </a:p>
          <a:p>
            <a:pPr lvl="0" indent="-342900" algn="just" rtl="0">
              <a:lnSpc>
                <a:spcPct val="150000"/>
              </a:lnSpc>
              <a:spcAft>
                <a:spcPts val="0"/>
              </a:spcAft>
              <a:buFont typeface="+mj-lt"/>
              <a:buAutoNum type="arabicPeriod"/>
            </a:pPr>
            <a:r>
              <a:rPr lang="en-US" sz="2400" dirty="0">
                <a:effectLst/>
                <a:latin typeface="Times New Roman"/>
                <a:ea typeface="Calibri"/>
                <a:cs typeface="Arial"/>
              </a:rPr>
              <a:t>Consistently systemic, as in septicemia.</a:t>
            </a:r>
            <a:endParaRPr lang="en-US" sz="2400" dirty="0">
              <a:ea typeface="Calibri"/>
              <a:cs typeface="Arial"/>
            </a:endParaRPr>
          </a:p>
        </p:txBody>
      </p:sp>
    </p:spTree>
    <p:extLst>
      <p:ext uri="{BB962C8B-B14F-4D97-AF65-F5344CB8AC3E}">
        <p14:creationId xmlns:p14="http://schemas.microsoft.com/office/powerpoint/2010/main" val="342138079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5845"/>
            <a:ext cx="8784976" cy="6186309"/>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a:ea typeface="Calibri"/>
                <a:cs typeface="Arial"/>
              </a:rPr>
              <a:t>B- Aseptic Fevers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Chemical fevers, caused by injection of foreign protein and intake of </a:t>
            </a:r>
            <a:r>
              <a:rPr lang="en-US" sz="2400" dirty="0" err="1">
                <a:effectLst/>
                <a:latin typeface="Times New Roman"/>
                <a:ea typeface="Calibri"/>
                <a:cs typeface="Arial"/>
              </a:rPr>
              <a:t>dinitrophenols</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Surgical fever, caused by breakdown of tissue and blood</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Fever from tissue necrosis, e.g., breakdown of muscle after injection of necrotizing material</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Severe hemolytic crises (</a:t>
            </a:r>
            <a:r>
              <a:rPr lang="en-US" sz="2400" dirty="0" err="1">
                <a:effectLst/>
                <a:latin typeface="Times New Roman"/>
                <a:ea typeface="Calibri"/>
                <a:cs typeface="Arial"/>
              </a:rPr>
              <a:t>hemoglobinemia</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Extensive infarction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Extensive necrosis in rapidly growing neoplasms such as </a:t>
            </a:r>
            <a:r>
              <a:rPr lang="en-US" sz="2400" dirty="0" err="1">
                <a:effectLst/>
                <a:latin typeface="Times New Roman"/>
                <a:ea typeface="Calibri"/>
                <a:cs typeface="Arial"/>
              </a:rPr>
              <a:t>multicentric</a:t>
            </a:r>
            <a:r>
              <a:rPr lang="en-US" sz="2400" dirty="0">
                <a:latin typeface="Times New Roman"/>
                <a:ea typeface="Calibri"/>
                <a:cs typeface="Arial"/>
              </a:rPr>
              <a:t> </a:t>
            </a:r>
            <a:r>
              <a:rPr lang="en-US" sz="2400" dirty="0" err="1">
                <a:effectLst/>
                <a:latin typeface="Times New Roman"/>
                <a:ea typeface="Calibri"/>
                <a:cs typeface="Arial"/>
              </a:rPr>
              <a:t>lymphosarcoma</a:t>
            </a:r>
            <a:r>
              <a:rPr lang="en-US" sz="2400" dirty="0">
                <a:effectLst/>
                <a:latin typeface="Times New Roman"/>
                <a:ea typeface="Calibri"/>
                <a:cs typeface="Arial"/>
              </a:rPr>
              <a:t> in cattle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Immune reactions such as anaphylaxis and </a:t>
            </a:r>
            <a:r>
              <a:rPr lang="en-US" sz="2400" dirty="0" err="1">
                <a:effectLst/>
                <a:latin typeface="Times New Roman"/>
                <a:ea typeface="Calibri"/>
                <a:cs typeface="Arial"/>
              </a:rPr>
              <a:t>angioneurotic</a:t>
            </a:r>
            <a:r>
              <a:rPr lang="en-US" sz="2400" dirty="0">
                <a:effectLst/>
                <a:latin typeface="Times New Roman"/>
                <a:ea typeface="Calibri"/>
                <a:cs typeface="Arial"/>
              </a:rPr>
              <a:t> </a:t>
            </a:r>
            <a:r>
              <a:rPr lang="en-US" sz="2400" dirty="0" err="1">
                <a:effectLst/>
                <a:latin typeface="Times New Roman"/>
                <a:ea typeface="Calibri"/>
                <a:cs typeface="Arial"/>
              </a:rPr>
              <a:t>edem</a:t>
            </a:r>
            <a:endParaRPr lang="en-US" sz="2400" dirty="0">
              <a:ea typeface="Calibri"/>
              <a:cs typeface="Arial"/>
            </a:endParaRPr>
          </a:p>
        </p:txBody>
      </p:sp>
      <p:pic>
        <p:nvPicPr>
          <p:cNvPr id="4" name="Picture 3" descr="A white swan swimming in water&#10;&#10;AI-generated content may be incorrect.">
            <a:extLst>
              <a:ext uri="{FF2B5EF4-FFF2-40B4-BE49-F238E27FC236}">
                <a16:creationId xmlns:a16="http://schemas.microsoft.com/office/drawing/2014/main" id="{6B42499B-C340-9860-0D2B-B6A2FBA483F7}"/>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82002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74263"/>
            <a:ext cx="8964488" cy="1427955"/>
          </a:xfrm>
          <a:prstGeom prst="rect">
            <a:avLst/>
          </a:prstGeom>
        </p:spPr>
        <p:txBody>
          <a:bodyPr wrap="square">
            <a:spAutoFit/>
          </a:bodyPr>
          <a:lstStyle/>
          <a:p>
            <a:pPr marL="457200" algn="just" rtl="0">
              <a:lnSpc>
                <a:spcPct val="150000"/>
              </a:lnSpc>
              <a:spcAft>
                <a:spcPts val="0"/>
              </a:spcAft>
            </a:pPr>
            <a:r>
              <a:rPr lang="en-US" sz="2000" b="1" dirty="0">
                <a:effectLst/>
                <a:latin typeface="Times New Roman"/>
                <a:ea typeface="Calibri"/>
                <a:cs typeface="Arial"/>
              </a:rPr>
              <a:t>Pathogenesis </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The fever are mediated through the action of endogenous </a:t>
            </a:r>
            <a:r>
              <a:rPr lang="en-US" sz="2000" dirty="0" err="1">
                <a:effectLst/>
                <a:latin typeface="Times New Roman"/>
                <a:ea typeface="Calibri"/>
                <a:cs typeface="Arial"/>
              </a:rPr>
              <a:t>pyrogen</a:t>
            </a:r>
            <a:r>
              <a:rPr lang="en-US" sz="2000" dirty="0">
                <a:effectLst/>
                <a:latin typeface="Times New Roman"/>
                <a:ea typeface="Calibri"/>
                <a:cs typeface="Arial"/>
              </a:rPr>
              <a:t> as  a response is initiated by the introduction of an exogenous </a:t>
            </a:r>
            <a:r>
              <a:rPr lang="en-US" sz="2000" dirty="0" err="1">
                <a:effectLst/>
                <a:latin typeface="Times New Roman"/>
                <a:ea typeface="Calibri"/>
                <a:cs typeface="Arial"/>
              </a:rPr>
              <a:t>pyrogen</a:t>
            </a:r>
            <a:r>
              <a:rPr lang="en-US" sz="2000" dirty="0">
                <a:effectLst/>
                <a:latin typeface="Times New Roman"/>
                <a:ea typeface="Calibri"/>
                <a:cs typeface="Arial"/>
              </a:rPr>
              <a:t> into the body. </a:t>
            </a:r>
            <a:endParaRPr lang="en-US" sz="2000" dirty="0">
              <a:ea typeface="Calibri"/>
              <a:cs typeface="Arial"/>
            </a:endParaRPr>
          </a:p>
        </p:txBody>
      </p:sp>
      <p:sp>
        <p:nvSpPr>
          <p:cNvPr id="3" name="مستطيل مستدير الزوايا 2"/>
          <p:cNvSpPr/>
          <p:nvPr/>
        </p:nvSpPr>
        <p:spPr>
          <a:xfrm>
            <a:off x="182758" y="1701800"/>
            <a:ext cx="4436606" cy="2187236"/>
          </a:xfrm>
          <a:prstGeom prst="round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a:ea typeface="Calibri"/>
                <a:cs typeface="Arial"/>
              </a:rPr>
              <a:t>Endogenous </a:t>
            </a:r>
            <a:r>
              <a:rPr kumimoji="0" lang="en-US" sz="2000" b="0" i="0" u="none" strike="noStrike" kern="0" cap="none" spc="0" normalizeH="0" baseline="0" noProof="0" dirty="0" err="1">
                <a:ln>
                  <a:noFill/>
                </a:ln>
                <a:solidFill>
                  <a:srgbClr val="000000"/>
                </a:solidFill>
                <a:effectLst/>
                <a:uLnTx/>
                <a:uFillTx/>
                <a:latin typeface="Times New Roman"/>
                <a:ea typeface="Calibri"/>
                <a:cs typeface="Arial"/>
              </a:rPr>
              <a:t>pyrogens</a:t>
            </a:r>
            <a:r>
              <a:rPr kumimoji="0" lang="en-US" sz="2000" b="0" i="0" u="none" strike="noStrike" kern="0" cap="none" spc="0" normalizeH="0" baseline="0" noProof="0" dirty="0">
                <a:ln>
                  <a:noFill/>
                </a:ln>
                <a:solidFill>
                  <a:srgbClr val="000000"/>
                </a:solidFill>
                <a:effectLst/>
                <a:uLnTx/>
                <a:uFillTx/>
                <a:latin typeface="Times New Roman"/>
                <a:ea typeface="Calibri"/>
                <a:cs typeface="Arial"/>
              </a:rPr>
              <a:t> are proteins  consist of (</a:t>
            </a:r>
            <a:r>
              <a:rPr kumimoji="0" lang="en-US" sz="2000" b="1" i="0" u="none" strike="noStrike" kern="0" cap="none" spc="0" normalizeH="0" baseline="0" noProof="0" dirty="0" err="1">
                <a:ln>
                  <a:noFill/>
                </a:ln>
                <a:solidFill>
                  <a:srgbClr val="000000"/>
                </a:solidFill>
                <a:effectLst/>
                <a:uLnTx/>
                <a:uFillTx/>
                <a:latin typeface="Times New Roman"/>
                <a:ea typeface="Calibri"/>
                <a:cs typeface="Arial"/>
              </a:rPr>
              <a:t>monokines</a:t>
            </a:r>
            <a:r>
              <a:rPr kumimoji="0" lang="en-US" sz="2000" b="1" i="0" u="none" strike="noStrike" kern="0" cap="none" spc="0" normalizeH="0" baseline="0" noProof="0" dirty="0">
                <a:ln>
                  <a:noFill/>
                </a:ln>
                <a:solidFill>
                  <a:srgbClr val="000000"/>
                </a:solidFill>
                <a:effectLst/>
                <a:uLnTx/>
                <a:uFillTx/>
                <a:latin typeface="Times New Roman"/>
                <a:ea typeface="Calibri"/>
                <a:cs typeface="Arial"/>
              </a:rPr>
              <a:t> </a:t>
            </a:r>
            <a:r>
              <a:rPr kumimoji="0" lang="en-US" sz="2000" b="0" i="0" u="none" strike="noStrike" kern="0" cap="none" spc="0" normalizeH="0" baseline="0" noProof="0" dirty="0">
                <a:ln>
                  <a:noFill/>
                </a:ln>
                <a:solidFill>
                  <a:srgbClr val="000000"/>
                </a:solidFill>
                <a:effectLst/>
                <a:uLnTx/>
                <a:uFillTx/>
                <a:latin typeface="Times New Roman"/>
                <a:ea typeface="Calibri"/>
                <a:cs typeface="Arial"/>
              </a:rPr>
              <a:t>and </a:t>
            </a:r>
            <a:r>
              <a:rPr kumimoji="0" lang="en-US" sz="2000" b="1" i="0" u="none" strike="noStrike" kern="0" cap="none" spc="0" normalizeH="0" baseline="0" noProof="0" dirty="0" err="1">
                <a:ln>
                  <a:noFill/>
                </a:ln>
                <a:solidFill>
                  <a:srgbClr val="000000"/>
                </a:solidFill>
                <a:effectLst/>
                <a:uLnTx/>
                <a:uFillTx/>
                <a:latin typeface="Times New Roman"/>
                <a:ea typeface="Calibri"/>
                <a:cs typeface="Arial"/>
              </a:rPr>
              <a:t>lymphokines</a:t>
            </a:r>
            <a:r>
              <a:rPr kumimoji="0" lang="en-US" sz="2000" b="1" i="0" u="none" strike="noStrike" kern="0" cap="none" spc="0" normalizeH="0" baseline="0" noProof="0" dirty="0">
                <a:ln>
                  <a:noFill/>
                </a:ln>
                <a:solidFill>
                  <a:srgbClr val="000000"/>
                </a:solidFill>
                <a:effectLst/>
                <a:uLnTx/>
                <a:uFillTx/>
                <a:latin typeface="Times New Roman"/>
                <a:ea typeface="Calibri"/>
                <a:cs typeface="Arial"/>
              </a:rPr>
              <a:t>) </a:t>
            </a:r>
            <a:r>
              <a:rPr kumimoji="0" lang="en-US" sz="2000" b="0" i="0" u="none" strike="noStrike" kern="0" cap="none" spc="0" normalizeH="0" baseline="0" noProof="0" dirty="0">
                <a:ln>
                  <a:noFill/>
                </a:ln>
                <a:solidFill>
                  <a:srgbClr val="000000"/>
                </a:solidFill>
                <a:effectLst/>
                <a:uLnTx/>
                <a:uFillTx/>
                <a:latin typeface="Times New Roman"/>
                <a:ea typeface="Calibri"/>
                <a:cs typeface="Arial"/>
              </a:rPr>
              <a:t>both called </a:t>
            </a:r>
            <a:r>
              <a:rPr kumimoji="0" lang="en-US" sz="2000" b="1" i="0" u="none" strike="noStrike" kern="0" cap="none" spc="0" normalizeH="0" baseline="0" noProof="0" dirty="0">
                <a:ln>
                  <a:noFill/>
                </a:ln>
                <a:solidFill>
                  <a:srgbClr val="000000"/>
                </a:solidFill>
                <a:effectLst/>
                <a:uLnTx/>
                <a:uFillTx/>
                <a:latin typeface="Times New Roman"/>
                <a:ea typeface="Calibri"/>
                <a:cs typeface="Arial"/>
              </a:rPr>
              <a:t>cytokines </a:t>
            </a:r>
            <a:r>
              <a:rPr kumimoji="0" lang="en-US" sz="2000" b="0" i="0" u="none" strike="noStrike" kern="0" cap="none" spc="0" normalizeH="0" baseline="0" noProof="0" dirty="0" err="1">
                <a:ln>
                  <a:noFill/>
                </a:ln>
                <a:solidFill>
                  <a:srgbClr val="000000"/>
                </a:solidFill>
                <a:effectLst/>
                <a:uLnTx/>
                <a:uFillTx/>
                <a:latin typeface="Times New Roman"/>
                <a:ea typeface="Calibri"/>
                <a:cs typeface="Arial"/>
              </a:rPr>
              <a:t>Releasd</a:t>
            </a:r>
            <a:r>
              <a:rPr kumimoji="0" lang="en-US" sz="2000" b="0" i="0" u="none" strike="noStrike" kern="0" cap="none" spc="0" normalizeH="0" baseline="0" noProof="0" dirty="0">
                <a:ln>
                  <a:noFill/>
                </a:ln>
                <a:solidFill>
                  <a:srgbClr val="000000"/>
                </a:solidFill>
                <a:effectLst/>
                <a:uLnTx/>
                <a:uFillTx/>
                <a:latin typeface="Times New Roman"/>
                <a:ea typeface="Calibri"/>
                <a:cs typeface="Arial"/>
              </a:rPr>
              <a:t> from monocyte and lymphocyte. One of the pyrogenic cytokines is Interleukin -1 </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Arial"/>
            </a:endParaRPr>
          </a:p>
        </p:txBody>
      </p:sp>
      <p:sp>
        <p:nvSpPr>
          <p:cNvPr id="4" name="سهم إلى اليمين 3"/>
          <p:cNvSpPr/>
          <p:nvPr/>
        </p:nvSpPr>
        <p:spPr>
          <a:xfrm>
            <a:off x="4619364" y="2300010"/>
            <a:ext cx="638175" cy="674796"/>
          </a:xfrm>
          <a:prstGeom prst="right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sp>
        <p:nvSpPr>
          <p:cNvPr id="5" name="مستطيل مستدير الزوايا 4"/>
          <p:cNvSpPr/>
          <p:nvPr/>
        </p:nvSpPr>
        <p:spPr>
          <a:xfrm>
            <a:off x="5257538" y="1814856"/>
            <a:ext cx="3741489" cy="1715642"/>
          </a:xfrm>
          <a:prstGeom prst="round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1000"/>
              </a:spcAft>
            </a:pPr>
            <a:r>
              <a:rPr lang="en-US" sz="2000" dirty="0">
                <a:solidFill>
                  <a:srgbClr val="000000"/>
                </a:solidFill>
                <a:effectLst/>
                <a:latin typeface="Times New Roman"/>
                <a:ea typeface="Calibri"/>
                <a:cs typeface="Arial"/>
              </a:rPr>
              <a:t>Interleukin-1 initiates fever by inducing an abrupt increase in the synthesis of </a:t>
            </a:r>
            <a:r>
              <a:rPr lang="en-US" sz="2000" b="1" dirty="0">
                <a:solidFill>
                  <a:srgbClr val="000000"/>
                </a:solidFill>
                <a:effectLst/>
                <a:latin typeface="Times New Roman"/>
                <a:ea typeface="Calibri"/>
                <a:cs typeface="Arial"/>
              </a:rPr>
              <a:t>prostaglandins</a:t>
            </a:r>
            <a:r>
              <a:rPr lang="en-US" sz="2000" dirty="0">
                <a:solidFill>
                  <a:srgbClr val="000000"/>
                </a:solidFill>
                <a:effectLst/>
                <a:latin typeface="Times New Roman"/>
                <a:ea typeface="Calibri"/>
                <a:cs typeface="Arial"/>
              </a:rPr>
              <a:t>, in the anterior hypothalamus</a:t>
            </a:r>
            <a:endParaRPr lang="en-US" sz="2000" dirty="0">
              <a:effectLst/>
              <a:latin typeface="Calibri"/>
              <a:ea typeface="Calibri"/>
              <a:cs typeface="Arial"/>
            </a:endParaRPr>
          </a:p>
        </p:txBody>
      </p:sp>
      <p:sp>
        <p:nvSpPr>
          <p:cNvPr id="6" name="سهم للأسفل 5"/>
          <p:cNvSpPr/>
          <p:nvPr/>
        </p:nvSpPr>
        <p:spPr>
          <a:xfrm>
            <a:off x="6804247" y="3530498"/>
            <a:ext cx="648072" cy="632038"/>
          </a:xfrm>
          <a:prstGeom prst="downArrow">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sp>
        <p:nvSpPr>
          <p:cNvPr id="7" name="مستطيل مستدير الزوايا 6"/>
          <p:cNvSpPr/>
          <p:nvPr/>
        </p:nvSpPr>
        <p:spPr>
          <a:xfrm>
            <a:off x="4938451" y="4188500"/>
            <a:ext cx="4060576" cy="2336843"/>
          </a:xfrm>
          <a:prstGeom prst="round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1000"/>
              </a:spcAft>
            </a:pPr>
            <a:r>
              <a:rPr lang="en-US" sz="2000" dirty="0">
                <a:solidFill>
                  <a:srgbClr val="000000"/>
                </a:solidFill>
                <a:effectLst/>
                <a:latin typeface="Times New Roman"/>
                <a:ea typeface="Calibri"/>
                <a:cs typeface="Arial"/>
              </a:rPr>
              <a:t>raise the thermostatic set point and induce the mechanisms of heat conservation (vasoconstriction) and heat production (shivering</a:t>
            </a:r>
            <a:br>
              <a:rPr lang="en-US" sz="2000" dirty="0">
                <a:solidFill>
                  <a:srgbClr val="000000"/>
                </a:solidFill>
                <a:effectLst/>
                <a:latin typeface="Times New Roman"/>
                <a:ea typeface="Calibri"/>
                <a:cs typeface="Arial"/>
              </a:rPr>
            </a:br>
            <a:r>
              <a:rPr lang="en-US" sz="2000" dirty="0">
                <a:solidFill>
                  <a:srgbClr val="000000"/>
                </a:solidFill>
                <a:effectLst/>
                <a:latin typeface="Times New Roman"/>
                <a:ea typeface="Calibri"/>
                <a:cs typeface="Arial"/>
              </a:rPr>
              <a:t>thermogenesis) </a:t>
            </a:r>
            <a:endParaRPr lang="en-US" sz="2000" dirty="0">
              <a:effectLst/>
              <a:latin typeface="Calibri"/>
              <a:ea typeface="Calibri"/>
              <a:cs typeface="Arial"/>
            </a:endParaRPr>
          </a:p>
        </p:txBody>
      </p:sp>
      <p:sp>
        <p:nvSpPr>
          <p:cNvPr id="8" name="سهم إلى اليسار 7"/>
          <p:cNvSpPr/>
          <p:nvPr/>
        </p:nvSpPr>
        <p:spPr>
          <a:xfrm>
            <a:off x="4282814" y="4941168"/>
            <a:ext cx="673100" cy="658005"/>
          </a:xfrm>
          <a:prstGeom prst="leftArrow">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pic>
        <p:nvPicPr>
          <p:cNvPr id="11" name="Picture 10" descr="A fire in the middle of a field&#10;&#10;AI-generated content may be incorrect.">
            <a:extLst>
              <a:ext uri="{FF2B5EF4-FFF2-40B4-BE49-F238E27FC236}">
                <a16:creationId xmlns:a16="http://schemas.microsoft.com/office/drawing/2014/main" id="{F1226947-C550-147D-8BC1-92F6D59FE4B3}"/>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2036" y="1965960"/>
            <a:ext cx="5980284" cy="2926080"/>
          </a:xfrm>
          <a:prstGeom prst="rect">
            <a:avLst/>
          </a:prstGeom>
        </p:spPr>
      </p:pic>
      <p:pic>
        <p:nvPicPr>
          <p:cNvPr id="13" name="Picture 12" descr="A fire on a black background&#10;&#10;AI-generated content may be incorrect.">
            <a:extLst>
              <a:ext uri="{FF2B5EF4-FFF2-40B4-BE49-F238E27FC236}">
                <a16:creationId xmlns:a16="http://schemas.microsoft.com/office/drawing/2014/main" id="{6CEC9A80-53EE-BCDE-23BF-F1EA477B8C59}"/>
              </a:ext>
            </a:extLst>
          </p:cNvPr>
          <p:cNvPicPr>
            <a:picLocks noChangeAspect="1"/>
          </p:cNvPicPr>
          <p:nvPr/>
        </p:nvPicPr>
        <p:blipFill>
          <a:blip r:embed="rId4" cstate="print">
            <a:alphaModFix amt="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150000"/>
            <a:ext cx="9109426" cy="6858000"/>
          </a:xfrm>
          <a:prstGeom prst="rect">
            <a:avLst/>
          </a:prstGeom>
        </p:spPr>
      </p:pic>
      <p:sp>
        <p:nvSpPr>
          <p:cNvPr id="9" name="مستطيل مستدير الزوايا 8"/>
          <p:cNvSpPr/>
          <p:nvPr/>
        </p:nvSpPr>
        <p:spPr>
          <a:xfrm>
            <a:off x="467544" y="4437112"/>
            <a:ext cx="3815270" cy="1800199"/>
          </a:xfrm>
          <a:prstGeom prst="round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15000"/>
              </a:lnSpc>
              <a:spcAft>
                <a:spcPts val="1000"/>
              </a:spcAft>
            </a:pPr>
            <a:r>
              <a:rPr lang="en-US" sz="2000" dirty="0">
                <a:solidFill>
                  <a:srgbClr val="000000"/>
                </a:solidFill>
                <a:latin typeface="Times New Roman"/>
                <a:ea typeface="Calibri"/>
                <a:cs typeface="Arial"/>
              </a:rPr>
              <a:t>T</a:t>
            </a:r>
            <a:r>
              <a:rPr lang="en-US" sz="2000" dirty="0">
                <a:solidFill>
                  <a:srgbClr val="000000"/>
                </a:solidFill>
                <a:effectLst/>
                <a:latin typeface="Times New Roman"/>
                <a:ea typeface="Calibri"/>
                <a:cs typeface="Arial"/>
              </a:rPr>
              <a:t>he blood and core</a:t>
            </a:r>
            <a:br>
              <a:rPr lang="en-US" sz="2000" dirty="0">
                <a:solidFill>
                  <a:srgbClr val="000000"/>
                </a:solidFill>
                <a:effectLst/>
                <a:latin typeface="Times New Roman"/>
                <a:ea typeface="Calibri"/>
                <a:cs typeface="Arial"/>
              </a:rPr>
            </a:br>
            <a:r>
              <a:rPr lang="en-US" sz="2000" dirty="0">
                <a:solidFill>
                  <a:srgbClr val="000000"/>
                </a:solidFill>
                <a:effectLst/>
                <a:latin typeface="Times New Roman"/>
                <a:ea typeface="Calibri"/>
                <a:cs typeface="Arial"/>
              </a:rPr>
              <a:t>temperature are elevated to match the hypothalamic set point</a:t>
            </a:r>
            <a:endParaRPr lang="en-US" sz="2000" dirty="0">
              <a:effectLst/>
              <a:latin typeface="Calibri"/>
              <a:ea typeface="Calibri"/>
              <a:cs typeface="Arial"/>
            </a:endParaRPr>
          </a:p>
        </p:txBody>
      </p:sp>
    </p:spTree>
    <p:extLst>
      <p:ext uri="{BB962C8B-B14F-4D97-AF65-F5344CB8AC3E}">
        <p14:creationId xmlns:p14="http://schemas.microsoft.com/office/powerpoint/2010/main" val="3152007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Urban</Template>
  <TotalTime>1001</TotalTime>
  <Words>1816</Words>
  <Application>Microsoft Office PowerPoint</Application>
  <PresentationFormat>On-screen Show (4:3)</PresentationFormat>
  <Paragraphs>90</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Calibri</vt:lpstr>
      <vt:lpstr>Georgia</vt:lpstr>
      <vt:lpstr>Times New Roman</vt:lpstr>
      <vt:lpstr>Trebuchet MS</vt:lpstr>
      <vt:lpstr>Wingdings 2</vt:lpstr>
      <vt:lpstr>حضري</vt:lpstr>
      <vt:lpstr>HYPERTHERMIA (HEAT STROKE OR HEAT EXHAUSTION)&amp; Fever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HYPERTHERMIA (HEAT STROKE OR HEAT EXHAUSTION)</dc:title>
  <dc:creator>hussein</dc:creator>
  <cp:lastModifiedBy>MA19557</cp:lastModifiedBy>
  <cp:revision>8</cp:revision>
  <dcterms:created xsi:type="dcterms:W3CDTF">2020-12-04T18:24:21Z</dcterms:created>
  <dcterms:modified xsi:type="dcterms:W3CDTF">2025-09-29T22:22:47Z</dcterms:modified>
</cp:coreProperties>
</file>